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5296"/>
  </p:normalViewPr>
  <p:slideViewPr>
    <p:cSldViewPr snapToGrid="0" snapToObjects="1">
      <p:cViewPr varScale="1">
        <p:scale>
          <a:sx n="98" d="100"/>
          <a:sy n="98" d="100"/>
        </p:scale>
        <p:origin x="57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1AA8D5-39FB-1D42-899E-249400D581CB}" type="doc">
      <dgm:prSet loTypeId="urn:microsoft.com/office/officeart/2005/8/layout/hList1" loCatId="" qsTypeId="urn:microsoft.com/office/officeart/2005/8/quickstyle/simple1" qsCatId="simple" csTypeId="urn:microsoft.com/office/officeart/2005/8/colors/accent0_3" csCatId="mainScheme" phldr="1"/>
      <dgm:spPr/>
      <dgm:t>
        <a:bodyPr/>
        <a:lstStyle/>
        <a:p>
          <a:endParaRPr lang="en-GB"/>
        </a:p>
      </dgm:t>
    </dgm:pt>
    <dgm:pt modelId="{7C03A476-4EEB-C441-A290-65D68AEBD796}">
      <dgm:prSet phldrT="[Text]"/>
      <dgm:spPr/>
      <dgm:t>
        <a:bodyPr/>
        <a:lstStyle/>
        <a:p>
          <a:r>
            <a:rPr lang="en-US" b="1" u="sng"/>
            <a:t>01. Univariate Analysis</a:t>
          </a:r>
          <a:endParaRPr lang="en-GB" b="1" dirty="0"/>
        </a:p>
      </dgm:t>
    </dgm:pt>
    <dgm:pt modelId="{1A7DD86E-D5B4-0945-9911-CEE729C54EAB}" type="parTrans" cxnId="{8CE99867-D547-CF45-8EAB-E87CE67B8E36}">
      <dgm:prSet/>
      <dgm:spPr/>
      <dgm:t>
        <a:bodyPr/>
        <a:lstStyle/>
        <a:p>
          <a:endParaRPr lang="en-GB"/>
        </a:p>
      </dgm:t>
    </dgm:pt>
    <dgm:pt modelId="{38E99E60-4E50-C24C-BB77-62E78609CE86}" type="sibTrans" cxnId="{8CE99867-D547-CF45-8EAB-E87CE67B8E36}">
      <dgm:prSet/>
      <dgm:spPr/>
      <dgm:t>
        <a:bodyPr/>
        <a:lstStyle/>
        <a:p>
          <a:endParaRPr lang="en-GB"/>
        </a:p>
      </dgm:t>
    </dgm:pt>
    <dgm:pt modelId="{C2753241-00D4-D34F-9D5B-216BCB154896}">
      <dgm:prSet phldrT="[Text]"/>
      <dgm:spPr/>
      <dgm:t>
        <a:bodyPr/>
        <a:lstStyle/>
        <a:p>
          <a:r>
            <a:rPr lang="en-US" b="0" dirty="0">
              <a:latin typeface="+mj-lt"/>
            </a:rPr>
            <a:t>Univariate analysis is the simplest form of analyzing data. “Uni” means “one”, so in other words your data has only one variable.</a:t>
          </a:r>
          <a:endParaRPr lang="en-GB" b="0" dirty="0"/>
        </a:p>
      </dgm:t>
    </dgm:pt>
    <dgm:pt modelId="{DD3FDB84-4F33-2144-B96A-9B409D96B312}" type="parTrans" cxnId="{54F45ACD-3F8A-6348-A355-2B9669FACA17}">
      <dgm:prSet/>
      <dgm:spPr/>
      <dgm:t>
        <a:bodyPr/>
        <a:lstStyle/>
        <a:p>
          <a:endParaRPr lang="en-GB"/>
        </a:p>
      </dgm:t>
    </dgm:pt>
    <dgm:pt modelId="{0966D802-096D-3A4A-B25E-553FC532B011}" type="sibTrans" cxnId="{54F45ACD-3F8A-6348-A355-2B9669FACA17}">
      <dgm:prSet/>
      <dgm:spPr/>
      <dgm:t>
        <a:bodyPr/>
        <a:lstStyle/>
        <a:p>
          <a:endParaRPr lang="en-GB"/>
        </a:p>
      </dgm:t>
    </dgm:pt>
    <dgm:pt modelId="{814DE181-78AA-5F42-9F30-E63516A0AF19}">
      <dgm:prSet phldrT="[Text]"/>
      <dgm:spPr/>
      <dgm:t>
        <a:bodyPr/>
        <a:lstStyle/>
        <a:p>
          <a:r>
            <a:rPr lang="en-US" b="1" u="sng"/>
            <a:t>02. Multivariate Analysis</a:t>
          </a:r>
          <a:endParaRPr lang="en-GB" b="1" dirty="0"/>
        </a:p>
      </dgm:t>
    </dgm:pt>
    <dgm:pt modelId="{8727A6B9-3089-8146-BD2B-43B5A39D210D}" type="parTrans" cxnId="{68CD1196-59A8-AC4D-A1E7-2480D608036F}">
      <dgm:prSet/>
      <dgm:spPr/>
      <dgm:t>
        <a:bodyPr/>
        <a:lstStyle/>
        <a:p>
          <a:endParaRPr lang="en-GB"/>
        </a:p>
      </dgm:t>
    </dgm:pt>
    <dgm:pt modelId="{22E41584-54CC-6245-BD09-FFBD921B637C}" type="sibTrans" cxnId="{68CD1196-59A8-AC4D-A1E7-2480D608036F}">
      <dgm:prSet/>
      <dgm:spPr/>
      <dgm:t>
        <a:bodyPr/>
        <a:lstStyle/>
        <a:p>
          <a:endParaRPr lang="en-GB"/>
        </a:p>
      </dgm:t>
    </dgm:pt>
    <dgm:pt modelId="{CF470474-D25C-3644-A3D1-7582D14A8AA6}">
      <dgm:prSet phldrT="[Text]"/>
      <dgm:spPr/>
      <dgm:t>
        <a:bodyPr/>
        <a:lstStyle/>
        <a:p>
          <a:r>
            <a:rPr lang="en-US" b="0" dirty="0">
              <a:latin typeface="+mj-lt"/>
            </a:rPr>
            <a:t>Multivariate analysis is a set of statistical techniques used for analysis of data that contain more than one variable.</a:t>
          </a:r>
          <a:endParaRPr lang="en-GB" b="0" dirty="0"/>
        </a:p>
      </dgm:t>
    </dgm:pt>
    <dgm:pt modelId="{614617BA-0076-9A4C-88BB-2750AF23DF04}" type="parTrans" cxnId="{8269CB9A-735E-E348-B0B6-C53944FD5D39}">
      <dgm:prSet/>
      <dgm:spPr/>
      <dgm:t>
        <a:bodyPr/>
        <a:lstStyle/>
        <a:p>
          <a:endParaRPr lang="en-GB"/>
        </a:p>
      </dgm:t>
    </dgm:pt>
    <dgm:pt modelId="{13B89EC7-6971-6D44-B5FA-322F75A4B7FC}" type="sibTrans" cxnId="{8269CB9A-735E-E348-B0B6-C53944FD5D39}">
      <dgm:prSet/>
      <dgm:spPr/>
      <dgm:t>
        <a:bodyPr/>
        <a:lstStyle/>
        <a:p>
          <a:endParaRPr lang="en-GB"/>
        </a:p>
      </dgm:t>
    </dgm:pt>
    <dgm:pt modelId="{7ECA10DF-6940-0F46-B96B-CBE21A628263}">
      <dgm:prSet phldrT="[Text]"/>
      <dgm:spPr/>
      <dgm:t>
        <a:bodyPr/>
        <a:lstStyle/>
        <a:p>
          <a:r>
            <a:rPr lang="en-US" b="1" u="sng"/>
            <a:t>03. Correlation of Dataset</a:t>
          </a:r>
          <a:endParaRPr lang="en-GB" b="1" dirty="0"/>
        </a:p>
      </dgm:t>
    </dgm:pt>
    <dgm:pt modelId="{1A48B4A8-BB15-4C41-BD4A-51C5FD4A98F2}" type="parTrans" cxnId="{1FCEB7B0-5D0E-E949-9F08-D9113A779C52}">
      <dgm:prSet/>
      <dgm:spPr/>
      <dgm:t>
        <a:bodyPr/>
        <a:lstStyle/>
        <a:p>
          <a:endParaRPr lang="en-GB"/>
        </a:p>
      </dgm:t>
    </dgm:pt>
    <dgm:pt modelId="{8E47ECE5-78D7-3F46-9FB0-FE15701D502E}" type="sibTrans" cxnId="{1FCEB7B0-5D0E-E949-9F08-D9113A779C52}">
      <dgm:prSet/>
      <dgm:spPr/>
      <dgm:t>
        <a:bodyPr/>
        <a:lstStyle/>
        <a:p>
          <a:endParaRPr lang="en-GB"/>
        </a:p>
      </dgm:t>
    </dgm:pt>
    <dgm:pt modelId="{615BF081-346A-864C-9EFE-26984A03CED0}">
      <dgm:prSet phldrT="[Text]"/>
      <dgm:spPr/>
      <dgm:t>
        <a:bodyPr/>
        <a:lstStyle/>
        <a:p>
          <a:r>
            <a:rPr lang="en-US" b="0" dirty="0">
              <a:latin typeface="+mj-lt"/>
            </a:rPr>
            <a:t>Correlation is used to test relationships between quantitative variables or categorical variables.</a:t>
          </a:r>
          <a:endParaRPr lang="en-GB" b="0" dirty="0"/>
        </a:p>
      </dgm:t>
    </dgm:pt>
    <dgm:pt modelId="{890712F6-8F67-6B4C-BC92-C4035C9DFFFB}" type="parTrans" cxnId="{760E175D-E556-7D49-BA0F-9EAAF40B5460}">
      <dgm:prSet/>
      <dgm:spPr/>
      <dgm:t>
        <a:bodyPr/>
        <a:lstStyle/>
        <a:p>
          <a:endParaRPr lang="en-GB"/>
        </a:p>
      </dgm:t>
    </dgm:pt>
    <dgm:pt modelId="{AB10FE61-602A-FB48-B45D-1CCD28C64370}" type="sibTrans" cxnId="{760E175D-E556-7D49-BA0F-9EAAF40B5460}">
      <dgm:prSet/>
      <dgm:spPr/>
      <dgm:t>
        <a:bodyPr/>
        <a:lstStyle/>
        <a:p>
          <a:endParaRPr lang="en-GB"/>
        </a:p>
      </dgm:t>
    </dgm:pt>
    <dgm:pt modelId="{5AF9A5DF-8153-A440-9310-2E6DF2706F3B}">
      <dgm:prSet/>
      <dgm:spPr/>
      <dgm:t>
        <a:bodyPr/>
        <a:lstStyle/>
        <a:p>
          <a:r>
            <a:rPr lang="en-US" b="1" u="sng"/>
            <a:t>05. Conclusion</a:t>
          </a:r>
          <a:endParaRPr lang="en-GB" b="1" dirty="0"/>
        </a:p>
      </dgm:t>
    </dgm:pt>
    <dgm:pt modelId="{48B912C6-1EC1-3B49-B29E-26366B310DA8}" type="parTrans" cxnId="{FA40493B-CA63-BD4B-B036-8F01343C4377}">
      <dgm:prSet/>
      <dgm:spPr/>
      <dgm:t>
        <a:bodyPr/>
        <a:lstStyle/>
        <a:p>
          <a:endParaRPr lang="en-GB"/>
        </a:p>
      </dgm:t>
    </dgm:pt>
    <dgm:pt modelId="{BAE2A19D-1BF6-0548-AAD7-90C6ED7AB09E}" type="sibTrans" cxnId="{FA40493B-CA63-BD4B-B036-8F01343C4377}">
      <dgm:prSet/>
      <dgm:spPr/>
      <dgm:t>
        <a:bodyPr/>
        <a:lstStyle/>
        <a:p>
          <a:endParaRPr lang="en-GB"/>
        </a:p>
      </dgm:t>
    </dgm:pt>
    <dgm:pt modelId="{34FF5199-CE87-6C42-9A4C-C4B97347CFD1}">
      <dgm:prSet/>
      <dgm:spPr/>
      <dgm:t>
        <a:bodyPr/>
        <a:lstStyle/>
        <a:p>
          <a:r>
            <a:rPr lang="en-US" b="1" u="sng"/>
            <a:t>04. Correlation with Target variable</a:t>
          </a:r>
          <a:endParaRPr lang="en-US" b="1" u="sng" dirty="0"/>
        </a:p>
      </dgm:t>
    </dgm:pt>
    <dgm:pt modelId="{3CDA39E6-EEE2-214F-80D8-00EDB53E975C}" type="parTrans" cxnId="{81FEE9DB-FD34-2442-A6A1-1762734FC108}">
      <dgm:prSet/>
      <dgm:spPr/>
      <dgm:t>
        <a:bodyPr/>
        <a:lstStyle/>
        <a:p>
          <a:endParaRPr lang="en-GB"/>
        </a:p>
      </dgm:t>
    </dgm:pt>
    <dgm:pt modelId="{C1B586E1-0647-8344-B9E0-BE367C52579E}" type="sibTrans" cxnId="{81FEE9DB-FD34-2442-A6A1-1762734FC108}">
      <dgm:prSet/>
      <dgm:spPr/>
      <dgm:t>
        <a:bodyPr/>
        <a:lstStyle/>
        <a:p>
          <a:endParaRPr lang="en-GB"/>
        </a:p>
      </dgm:t>
    </dgm:pt>
    <dgm:pt modelId="{D16D0F7E-8312-5542-92FB-3C051DA3950E}">
      <dgm:prSet/>
      <dgm:spPr/>
      <dgm:t>
        <a:bodyPr/>
        <a:lstStyle/>
        <a:p>
          <a:r>
            <a:rPr lang="en-US" b="0" dirty="0">
              <a:latin typeface="+mj-lt"/>
            </a:rPr>
            <a:t>Correlation with the target variable to know how the data is related.</a:t>
          </a:r>
          <a:endParaRPr lang="en-GB" b="0" dirty="0"/>
        </a:p>
      </dgm:t>
    </dgm:pt>
    <dgm:pt modelId="{F2E3C260-5AB8-1B45-8CB9-F1858C6D0AD3}" type="parTrans" cxnId="{E4DE72FD-F9C3-1445-8B3D-BFA946965B8D}">
      <dgm:prSet/>
      <dgm:spPr/>
      <dgm:t>
        <a:bodyPr/>
        <a:lstStyle/>
        <a:p>
          <a:endParaRPr lang="en-GB"/>
        </a:p>
      </dgm:t>
    </dgm:pt>
    <dgm:pt modelId="{2019E91F-D14A-284C-9F1B-60AD07D02433}" type="sibTrans" cxnId="{E4DE72FD-F9C3-1445-8B3D-BFA946965B8D}">
      <dgm:prSet/>
      <dgm:spPr/>
      <dgm:t>
        <a:bodyPr/>
        <a:lstStyle/>
        <a:p>
          <a:endParaRPr lang="en-GB"/>
        </a:p>
      </dgm:t>
    </dgm:pt>
    <dgm:pt modelId="{EE449BEF-4F99-0845-B4D8-E8F8291DF555}">
      <dgm:prSet/>
      <dgm:spPr/>
      <dgm:t>
        <a:bodyPr/>
        <a:lstStyle/>
        <a:p>
          <a:r>
            <a:rPr lang="en-US" b="0" dirty="0">
              <a:latin typeface="+mj-lt"/>
            </a:rPr>
            <a:t>Summary with the conclusion of all the analysis</a:t>
          </a:r>
          <a:endParaRPr lang="en-GB" b="0" dirty="0"/>
        </a:p>
      </dgm:t>
    </dgm:pt>
    <dgm:pt modelId="{B2142827-519C-F64D-8306-CC2C44340D4C}" type="parTrans" cxnId="{5AFD53FE-9EC0-FC42-A5B7-805165F7FD23}">
      <dgm:prSet/>
      <dgm:spPr/>
      <dgm:t>
        <a:bodyPr/>
        <a:lstStyle/>
        <a:p>
          <a:endParaRPr lang="en-GB"/>
        </a:p>
      </dgm:t>
    </dgm:pt>
    <dgm:pt modelId="{238F495E-610E-CD46-81CB-5BC65A7A4A79}" type="sibTrans" cxnId="{5AFD53FE-9EC0-FC42-A5B7-805165F7FD23}">
      <dgm:prSet/>
      <dgm:spPr/>
      <dgm:t>
        <a:bodyPr/>
        <a:lstStyle/>
        <a:p>
          <a:endParaRPr lang="en-GB"/>
        </a:p>
      </dgm:t>
    </dgm:pt>
    <dgm:pt modelId="{CC62B8EE-5683-FC47-A682-6E18217B8083}" type="pres">
      <dgm:prSet presAssocID="{3F1AA8D5-39FB-1D42-899E-249400D581CB}" presName="Name0" presStyleCnt="0">
        <dgm:presLayoutVars>
          <dgm:dir/>
          <dgm:animLvl val="lvl"/>
          <dgm:resizeHandles val="exact"/>
        </dgm:presLayoutVars>
      </dgm:prSet>
      <dgm:spPr/>
    </dgm:pt>
    <dgm:pt modelId="{77FCFEE2-725F-9F47-A590-BC61B3DD2DC4}" type="pres">
      <dgm:prSet presAssocID="{7C03A476-4EEB-C441-A290-65D68AEBD796}" presName="composite" presStyleCnt="0"/>
      <dgm:spPr/>
    </dgm:pt>
    <dgm:pt modelId="{87861FF1-1D91-6846-A576-D45CB1B08A3F}" type="pres">
      <dgm:prSet presAssocID="{7C03A476-4EEB-C441-A290-65D68AEBD796}" presName="parTx" presStyleLbl="alignNode1" presStyleIdx="0" presStyleCnt="5">
        <dgm:presLayoutVars>
          <dgm:chMax val="0"/>
          <dgm:chPref val="0"/>
          <dgm:bulletEnabled val="1"/>
        </dgm:presLayoutVars>
      </dgm:prSet>
      <dgm:spPr/>
    </dgm:pt>
    <dgm:pt modelId="{57026D0C-B213-3D46-84AB-AD36B76555BF}" type="pres">
      <dgm:prSet presAssocID="{7C03A476-4EEB-C441-A290-65D68AEBD796}" presName="desTx" presStyleLbl="alignAccFollowNode1" presStyleIdx="0" presStyleCnt="5">
        <dgm:presLayoutVars>
          <dgm:bulletEnabled val="1"/>
        </dgm:presLayoutVars>
      </dgm:prSet>
      <dgm:spPr/>
    </dgm:pt>
    <dgm:pt modelId="{1C07B2D3-F558-144C-9927-CD9BB8F053AA}" type="pres">
      <dgm:prSet presAssocID="{38E99E60-4E50-C24C-BB77-62E78609CE86}" presName="space" presStyleCnt="0"/>
      <dgm:spPr/>
    </dgm:pt>
    <dgm:pt modelId="{7B83FE7E-A8CD-0544-BF4A-8FA1C4DAD625}" type="pres">
      <dgm:prSet presAssocID="{814DE181-78AA-5F42-9F30-E63516A0AF19}" presName="composite" presStyleCnt="0"/>
      <dgm:spPr/>
    </dgm:pt>
    <dgm:pt modelId="{F7742921-4450-B040-A749-2696CACB94C4}" type="pres">
      <dgm:prSet presAssocID="{814DE181-78AA-5F42-9F30-E63516A0AF19}" presName="parTx" presStyleLbl="alignNode1" presStyleIdx="1" presStyleCnt="5">
        <dgm:presLayoutVars>
          <dgm:chMax val="0"/>
          <dgm:chPref val="0"/>
          <dgm:bulletEnabled val="1"/>
        </dgm:presLayoutVars>
      </dgm:prSet>
      <dgm:spPr/>
    </dgm:pt>
    <dgm:pt modelId="{DA2E075F-97B2-C540-AD2D-A4A5F732AE15}" type="pres">
      <dgm:prSet presAssocID="{814DE181-78AA-5F42-9F30-E63516A0AF19}" presName="desTx" presStyleLbl="alignAccFollowNode1" presStyleIdx="1" presStyleCnt="5">
        <dgm:presLayoutVars>
          <dgm:bulletEnabled val="1"/>
        </dgm:presLayoutVars>
      </dgm:prSet>
      <dgm:spPr/>
    </dgm:pt>
    <dgm:pt modelId="{0067BBDF-311C-3C47-BB09-D69D0BDC6C85}" type="pres">
      <dgm:prSet presAssocID="{22E41584-54CC-6245-BD09-FFBD921B637C}" presName="space" presStyleCnt="0"/>
      <dgm:spPr/>
    </dgm:pt>
    <dgm:pt modelId="{AB5AB65C-747F-DA4A-83E2-3FC6489C99FF}" type="pres">
      <dgm:prSet presAssocID="{7ECA10DF-6940-0F46-B96B-CBE21A628263}" presName="composite" presStyleCnt="0"/>
      <dgm:spPr/>
    </dgm:pt>
    <dgm:pt modelId="{88C75C0F-A199-6C46-A71C-B790B4772FEC}" type="pres">
      <dgm:prSet presAssocID="{7ECA10DF-6940-0F46-B96B-CBE21A628263}" presName="parTx" presStyleLbl="alignNode1" presStyleIdx="2" presStyleCnt="5">
        <dgm:presLayoutVars>
          <dgm:chMax val="0"/>
          <dgm:chPref val="0"/>
          <dgm:bulletEnabled val="1"/>
        </dgm:presLayoutVars>
      </dgm:prSet>
      <dgm:spPr/>
    </dgm:pt>
    <dgm:pt modelId="{4D116816-8CAA-5049-A919-79B2CF84CCC4}" type="pres">
      <dgm:prSet presAssocID="{7ECA10DF-6940-0F46-B96B-CBE21A628263}" presName="desTx" presStyleLbl="alignAccFollowNode1" presStyleIdx="2" presStyleCnt="5">
        <dgm:presLayoutVars>
          <dgm:bulletEnabled val="1"/>
        </dgm:presLayoutVars>
      </dgm:prSet>
      <dgm:spPr/>
    </dgm:pt>
    <dgm:pt modelId="{6BDAB744-9911-C24E-BC4A-1102A0DB384B}" type="pres">
      <dgm:prSet presAssocID="{8E47ECE5-78D7-3F46-9FB0-FE15701D502E}" presName="space" presStyleCnt="0"/>
      <dgm:spPr/>
    </dgm:pt>
    <dgm:pt modelId="{296D48B7-2FE7-F441-AEA1-88E484F69497}" type="pres">
      <dgm:prSet presAssocID="{34FF5199-CE87-6C42-9A4C-C4B97347CFD1}" presName="composite" presStyleCnt="0"/>
      <dgm:spPr/>
    </dgm:pt>
    <dgm:pt modelId="{FA3C1ACB-43C4-5F4C-AB33-065246AAB8EE}" type="pres">
      <dgm:prSet presAssocID="{34FF5199-CE87-6C42-9A4C-C4B97347CFD1}" presName="parTx" presStyleLbl="alignNode1" presStyleIdx="3" presStyleCnt="5">
        <dgm:presLayoutVars>
          <dgm:chMax val="0"/>
          <dgm:chPref val="0"/>
          <dgm:bulletEnabled val="1"/>
        </dgm:presLayoutVars>
      </dgm:prSet>
      <dgm:spPr/>
    </dgm:pt>
    <dgm:pt modelId="{1071D21C-6EC1-D94F-BC48-4C841F5E2864}" type="pres">
      <dgm:prSet presAssocID="{34FF5199-CE87-6C42-9A4C-C4B97347CFD1}" presName="desTx" presStyleLbl="alignAccFollowNode1" presStyleIdx="3" presStyleCnt="5">
        <dgm:presLayoutVars>
          <dgm:bulletEnabled val="1"/>
        </dgm:presLayoutVars>
      </dgm:prSet>
      <dgm:spPr/>
    </dgm:pt>
    <dgm:pt modelId="{FB79BEDC-99B9-AD40-BF87-1CF65501D526}" type="pres">
      <dgm:prSet presAssocID="{C1B586E1-0647-8344-B9E0-BE367C52579E}" presName="space" presStyleCnt="0"/>
      <dgm:spPr/>
    </dgm:pt>
    <dgm:pt modelId="{FE442472-B593-6E4A-841B-5FB29610CED8}" type="pres">
      <dgm:prSet presAssocID="{5AF9A5DF-8153-A440-9310-2E6DF2706F3B}" presName="composite" presStyleCnt="0"/>
      <dgm:spPr/>
    </dgm:pt>
    <dgm:pt modelId="{984BF454-8F69-AD4B-BD8B-301038E32345}" type="pres">
      <dgm:prSet presAssocID="{5AF9A5DF-8153-A440-9310-2E6DF2706F3B}" presName="parTx" presStyleLbl="alignNode1" presStyleIdx="4" presStyleCnt="5" custLinFactNeighborX="14721" custLinFactNeighborY="-1711">
        <dgm:presLayoutVars>
          <dgm:chMax val="0"/>
          <dgm:chPref val="0"/>
          <dgm:bulletEnabled val="1"/>
        </dgm:presLayoutVars>
      </dgm:prSet>
      <dgm:spPr/>
    </dgm:pt>
    <dgm:pt modelId="{320D46CB-7EE8-384B-95A0-606EC7392585}" type="pres">
      <dgm:prSet presAssocID="{5AF9A5DF-8153-A440-9310-2E6DF2706F3B}" presName="desTx" presStyleLbl="alignAccFollowNode1" presStyleIdx="4" presStyleCnt="5">
        <dgm:presLayoutVars>
          <dgm:bulletEnabled val="1"/>
        </dgm:presLayoutVars>
      </dgm:prSet>
      <dgm:spPr/>
    </dgm:pt>
  </dgm:ptLst>
  <dgm:cxnLst>
    <dgm:cxn modelId="{9E02300F-2713-874C-89BD-98A9C4DFF233}" type="presOf" srcId="{7ECA10DF-6940-0F46-B96B-CBE21A628263}" destId="{88C75C0F-A199-6C46-A71C-B790B4772FEC}" srcOrd="0" destOrd="0" presId="urn:microsoft.com/office/officeart/2005/8/layout/hList1"/>
    <dgm:cxn modelId="{5D89A22B-B853-C149-82F2-18708A7ECE1A}" type="presOf" srcId="{D16D0F7E-8312-5542-92FB-3C051DA3950E}" destId="{1071D21C-6EC1-D94F-BC48-4C841F5E2864}" srcOrd="0" destOrd="0" presId="urn:microsoft.com/office/officeart/2005/8/layout/hList1"/>
    <dgm:cxn modelId="{FA40493B-CA63-BD4B-B036-8F01343C4377}" srcId="{3F1AA8D5-39FB-1D42-899E-249400D581CB}" destId="{5AF9A5DF-8153-A440-9310-2E6DF2706F3B}" srcOrd="4" destOrd="0" parTransId="{48B912C6-1EC1-3B49-B29E-26366B310DA8}" sibTransId="{BAE2A19D-1BF6-0548-AAD7-90C6ED7AB09E}"/>
    <dgm:cxn modelId="{7F410C3E-E936-E14B-843E-F03D0217322B}" type="presOf" srcId="{7C03A476-4EEB-C441-A290-65D68AEBD796}" destId="{87861FF1-1D91-6846-A576-D45CB1B08A3F}" srcOrd="0" destOrd="0" presId="urn:microsoft.com/office/officeart/2005/8/layout/hList1"/>
    <dgm:cxn modelId="{760E175D-E556-7D49-BA0F-9EAAF40B5460}" srcId="{7ECA10DF-6940-0F46-B96B-CBE21A628263}" destId="{615BF081-346A-864C-9EFE-26984A03CED0}" srcOrd="0" destOrd="0" parTransId="{890712F6-8F67-6B4C-BC92-C4035C9DFFFB}" sibTransId="{AB10FE61-602A-FB48-B45D-1CCD28C64370}"/>
    <dgm:cxn modelId="{8CE99867-D547-CF45-8EAB-E87CE67B8E36}" srcId="{3F1AA8D5-39FB-1D42-899E-249400D581CB}" destId="{7C03A476-4EEB-C441-A290-65D68AEBD796}" srcOrd="0" destOrd="0" parTransId="{1A7DD86E-D5B4-0945-9911-CEE729C54EAB}" sibTransId="{38E99E60-4E50-C24C-BB77-62E78609CE86}"/>
    <dgm:cxn modelId="{F5B0AA68-B932-7641-A15E-87915AD6A1E9}" type="presOf" srcId="{CF470474-D25C-3644-A3D1-7582D14A8AA6}" destId="{DA2E075F-97B2-C540-AD2D-A4A5F732AE15}" srcOrd="0" destOrd="0" presId="urn:microsoft.com/office/officeart/2005/8/layout/hList1"/>
    <dgm:cxn modelId="{C4EBCF6B-F05B-9341-B001-70CD48240544}" type="presOf" srcId="{3F1AA8D5-39FB-1D42-899E-249400D581CB}" destId="{CC62B8EE-5683-FC47-A682-6E18217B8083}" srcOrd="0" destOrd="0" presId="urn:microsoft.com/office/officeart/2005/8/layout/hList1"/>
    <dgm:cxn modelId="{0FE20E8E-B07B-9C42-85B4-48260C125C76}" type="presOf" srcId="{814DE181-78AA-5F42-9F30-E63516A0AF19}" destId="{F7742921-4450-B040-A749-2696CACB94C4}" srcOrd="0" destOrd="0" presId="urn:microsoft.com/office/officeart/2005/8/layout/hList1"/>
    <dgm:cxn modelId="{6EA47F92-A80F-4D40-905E-4B4AF5E5CF3D}" type="presOf" srcId="{EE449BEF-4F99-0845-B4D8-E8F8291DF555}" destId="{320D46CB-7EE8-384B-95A0-606EC7392585}" srcOrd="0" destOrd="0" presId="urn:microsoft.com/office/officeart/2005/8/layout/hList1"/>
    <dgm:cxn modelId="{68CD1196-59A8-AC4D-A1E7-2480D608036F}" srcId="{3F1AA8D5-39FB-1D42-899E-249400D581CB}" destId="{814DE181-78AA-5F42-9F30-E63516A0AF19}" srcOrd="1" destOrd="0" parTransId="{8727A6B9-3089-8146-BD2B-43B5A39D210D}" sibTransId="{22E41584-54CC-6245-BD09-FFBD921B637C}"/>
    <dgm:cxn modelId="{8269CB9A-735E-E348-B0B6-C53944FD5D39}" srcId="{814DE181-78AA-5F42-9F30-E63516A0AF19}" destId="{CF470474-D25C-3644-A3D1-7582D14A8AA6}" srcOrd="0" destOrd="0" parTransId="{614617BA-0076-9A4C-88BB-2750AF23DF04}" sibTransId="{13B89EC7-6971-6D44-B5FA-322F75A4B7FC}"/>
    <dgm:cxn modelId="{1FCEB7B0-5D0E-E949-9F08-D9113A779C52}" srcId="{3F1AA8D5-39FB-1D42-899E-249400D581CB}" destId="{7ECA10DF-6940-0F46-B96B-CBE21A628263}" srcOrd="2" destOrd="0" parTransId="{1A48B4A8-BB15-4C41-BD4A-51C5FD4A98F2}" sibTransId="{8E47ECE5-78D7-3F46-9FB0-FE15701D502E}"/>
    <dgm:cxn modelId="{C408B0B6-41FD-0148-980D-2E89B383C169}" type="presOf" srcId="{34FF5199-CE87-6C42-9A4C-C4B97347CFD1}" destId="{FA3C1ACB-43C4-5F4C-AB33-065246AAB8EE}" srcOrd="0" destOrd="0" presId="urn:microsoft.com/office/officeart/2005/8/layout/hList1"/>
    <dgm:cxn modelId="{E34D77BC-2CC0-AA4C-AB8F-19D254693C79}" type="presOf" srcId="{C2753241-00D4-D34F-9D5B-216BCB154896}" destId="{57026D0C-B213-3D46-84AB-AD36B76555BF}" srcOrd="0" destOrd="0" presId="urn:microsoft.com/office/officeart/2005/8/layout/hList1"/>
    <dgm:cxn modelId="{056EB8C8-8313-2344-A1E3-6665BBD64DFA}" type="presOf" srcId="{615BF081-346A-864C-9EFE-26984A03CED0}" destId="{4D116816-8CAA-5049-A919-79B2CF84CCC4}" srcOrd="0" destOrd="0" presId="urn:microsoft.com/office/officeart/2005/8/layout/hList1"/>
    <dgm:cxn modelId="{54F45ACD-3F8A-6348-A355-2B9669FACA17}" srcId="{7C03A476-4EEB-C441-A290-65D68AEBD796}" destId="{C2753241-00D4-D34F-9D5B-216BCB154896}" srcOrd="0" destOrd="0" parTransId="{DD3FDB84-4F33-2144-B96A-9B409D96B312}" sibTransId="{0966D802-096D-3A4A-B25E-553FC532B011}"/>
    <dgm:cxn modelId="{81FEE9DB-FD34-2442-A6A1-1762734FC108}" srcId="{3F1AA8D5-39FB-1D42-899E-249400D581CB}" destId="{34FF5199-CE87-6C42-9A4C-C4B97347CFD1}" srcOrd="3" destOrd="0" parTransId="{3CDA39E6-EEE2-214F-80D8-00EDB53E975C}" sibTransId="{C1B586E1-0647-8344-B9E0-BE367C52579E}"/>
    <dgm:cxn modelId="{4868CAE1-56AC-1345-B484-665C495C3117}" type="presOf" srcId="{5AF9A5DF-8153-A440-9310-2E6DF2706F3B}" destId="{984BF454-8F69-AD4B-BD8B-301038E32345}" srcOrd="0" destOrd="0" presId="urn:microsoft.com/office/officeart/2005/8/layout/hList1"/>
    <dgm:cxn modelId="{E4DE72FD-F9C3-1445-8B3D-BFA946965B8D}" srcId="{34FF5199-CE87-6C42-9A4C-C4B97347CFD1}" destId="{D16D0F7E-8312-5542-92FB-3C051DA3950E}" srcOrd="0" destOrd="0" parTransId="{F2E3C260-5AB8-1B45-8CB9-F1858C6D0AD3}" sibTransId="{2019E91F-D14A-284C-9F1B-60AD07D02433}"/>
    <dgm:cxn modelId="{5AFD53FE-9EC0-FC42-A5B7-805165F7FD23}" srcId="{5AF9A5DF-8153-A440-9310-2E6DF2706F3B}" destId="{EE449BEF-4F99-0845-B4D8-E8F8291DF555}" srcOrd="0" destOrd="0" parTransId="{B2142827-519C-F64D-8306-CC2C44340D4C}" sibTransId="{238F495E-610E-CD46-81CB-5BC65A7A4A79}"/>
    <dgm:cxn modelId="{37793521-238A-194D-9D9B-A7477354455C}" type="presParOf" srcId="{CC62B8EE-5683-FC47-A682-6E18217B8083}" destId="{77FCFEE2-725F-9F47-A590-BC61B3DD2DC4}" srcOrd="0" destOrd="0" presId="urn:microsoft.com/office/officeart/2005/8/layout/hList1"/>
    <dgm:cxn modelId="{7F948DC2-9973-FB46-AEF3-7E5BACA81BF8}" type="presParOf" srcId="{77FCFEE2-725F-9F47-A590-BC61B3DD2DC4}" destId="{87861FF1-1D91-6846-A576-D45CB1B08A3F}" srcOrd="0" destOrd="0" presId="urn:microsoft.com/office/officeart/2005/8/layout/hList1"/>
    <dgm:cxn modelId="{CC882BC6-E290-9D47-8C41-61AE5E08CC32}" type="presParOf" srcId="{77FCFEE2-725F-9F47-A590-BC61B3DD2DC4}" destId="{57026D0C-B213-3D46-84AB-AD36B76555BF}" srcOrd="1" destOrd="0" presId="urn:microsoft.com/office/officeart/2005/8/layout/hList1"/>
    <dgm:cxn modelId="{C07FBDFB-F6A8-044C-A8D8-4D0725432301}" type="presParOf" srcId="{CC62B8EE-5683-FC47-A682-6E18217B8083}" destId="{1C07B2D3-F558-144C-9927-CD9BB8F053AA}" srcOrd="1" destOrd="0" presId="urn:microsoft.com/office/officeart/2005/8/layout/hList1"/>
    <dgm:cxn modelId="{A4CA24BF-BEB6-B749-A8D9-8383F38F02AE}" type="presParOf" srcId="{CC62B8EE-5683-FC47-A682-6E18217B8083}" destId="{7B83FE7E-A8CD-0544-BF4A-8FA1C4DAD625}" srcOrd="2" destOrd="0" presId="urn:microsoft.com/office/officeart/2005/8/layout/hList1"/>
    <dgm:cxn modelId="{806505D3-4D31-1F4E-A6F5-56C46E064A5E}" type="presParOf" srcId="{7B83FE7E-A8CD-0544-BF4A-8FA1C4DAD625}" destId="{F7742921-4450-B040-A749-2696CACB94C4}" srcOrd="0" destOrd="0" presId="urn:microsoft.com/office/officeart/2005/8/layout/hList1"/>
    <dgm:cxn modelId="{19419A97-66C4-3549-AE21-48C274FEDEB5}" type="presParOf" srcId="{7B83FE7E-A8CD-0544-BF4A-8FA1C4DAD625}" destId="{DA2E075F-97B2-C540-AD2D-A4A5F732AE15}" srcOrd="1" destOrd="0" presId="urn:microsoft.com/office/officeart/2005/8/layout/hList1"/>
    <dgm:cxn modelId="{4AE35A7B-56A8-734D-BEE6-8EAD79EE61F0}" type="presParOf" srcId="{CC62B8EE-5683-FC47-A682-6E18217B8083}" destId="{0067BBDF-311C-3C47-BB09-D69D0BDC6C85}" srcOrd="3" destOrd="0" presId="urn:microsoft.com/office/officeart/2005/8/layout/hList1"/>
    <dgm:cxn modelId="{05E277CA-C9D6-B145-9CD6-021A61C973EB}" type="presParOf" srcId="{CC62B8EE-5683-FC47-A682-6E18217B8083}" destId="{AB5AB65C-747F-DA4A-83E2-3FC6489C99FF}" srcOrd="4" destOrd="0" presId="urn:microsoft.com/office/officeart/2005/8/layout/hList1"/>
    <dgm:cxn modelId="{2E1149F0-A988-3848-BC8E-3A737AA9C296}" type="presParOf" srcId="{AB5AB65C-747F-DA4A-83E2-3FC6489C99FF}" destId="{88C75C0F-A199-6C46-A71C-B790B4772FEC}" srcOrd="0" destOrd="0" presId="urn:microsoft.com/office/officeart/2005/8/layout/hList1"/>
    <dgm:cxn modelId="{1F2FB6F8-0187-0B4E-B2CF-6BADD1693BCE}" type="presParOf" srcId="{AB5AB65C-747F-DA4A-83E2-3FC6489C99FF}" destId="{4D116816-8CAA-5049-A919-79B2CF84CCC4}" srcOrd="1" destOrd="0" presId="urn:microsoft.com/office/officeart/2005/8/layout/hList1"/>
    <dgm:cxn modelId="{A5724C75-9E5A-5C4A-8796-78F97EE664C4}" type="presParOf" srcId="{CC62B8EE-5683-FC47-A682-6E18217B8083}" destId="{6BDAB744-9911-C24E-BC4A-1102A0DB384B}" srcOrd="5" destOrd="0" presId="urn:microsoft.com/office/officeart/2005/8/layout/hList1"/>
    <dgm:cxn modelId="{D6146993-3BA0-254F-9177-C3BE22192BDA}" type="presParOf" srcId="{CC62B8EE-5683-FC47-A682-6E18217B8083}" destId="{296D48B7-2FE7-F441-AEA1-88E484F69497}" srcOrd="6" destOrd="0" presId="urn:microsoft.com/office/officeart/2005/8/layout/hList1"/>
    <dgm:cxn modelId="{90BA7646-54EC-694C-A429-AB4BCA61F4AF}" type="presParOf" srcId="{296D48B7-2FE7-F441-AEA1-88E484F69497}" destId="{FA3C1ACB-43C4-5F4C-AB33-065246AAB8EE}" srcOrd="0" destOrd="0" presId="urn:microsoft.com/office/officeart/2005/8/layout/hList1"/>
    <dgm:cxn modelId="{0E43A696-BAB8-F04A-A698-A6E9B9D887FA}" type="presParOf" srcId="{296D48B7-2FE7-F441-AEA1-88E484F69497}" destId="{1071D21C-6EC1-D94F-BC48-4C841F5E2864}" srcOrd="1" destOrd="0" presId="urn:microsoft.com/office/officeart/2005/8/layout/hList1"/>
    <dgm:cxn modelId="{1E969F30-F024-7E4A-862B-6ACA552DF167}" type="presParOf" srcId="{CC62B8EE-5683-FC47-A682-6E18217B8083}" destId="{FB79BEDC-99B9-AD40-BF87-1CF65501D526}" srcOrd="7" destOrd="0" presId="urn:microsoft.com/office/officeart/2005/8/layout/hList1"/>
    <dgm:cxn modelId="{0037FB88-7FBD-F84B-BACA-B11D90C09111}" type="presParOf" srcId="{CC62B8EE-5683-FC47-A682-6E18217B8083}" destId="{FE442472-B593-6E4A-841B-5FB29610CED8}" srcOrd="8" destOrd="0" presId="urn:microsoft.com/office/officeart/2005/8/layout/hList1"/>
    <dgm:cxn modelId="{E70F14D0-D7F3-A64F-8F5E-8701F6DB8DE7}" type="presParOf" srcId="{FE442472-B593-6E4A-841B-5FB29610CED8}" destId="{984BF454-8F69-AD4B-BD8B-301038E32345}" srcOrd="0" destOrd="0" presId="urn:microsoft.com/office/officeart/2005/8/layout/hList1"/>
    <dgm:cxn modelId="{79A1A0EF-6B13-B248-88BE-7C441C98B1FF}" type="presParOf" srcId="{FE442472-B593-6E4A-841B-5FB29610CED8}" destId="{320D46CB-7EE8-384B-95A0-606EC7392585}"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861FF1-1D91-6846-A576-D45CB1B08A3F}">
      <dsp:nvSpPr>
        <dsp:cNvPr id="0" name=""/>
        <dsp:cNvSpPr/>
      </dsp:nvSpPr>
      <dsp:spPr>
        <a:xfrm>
          <a:off x="4800" y="980254"/>
          <a:ext cx="1840230" cy="517525"/>
        </a:xfrm>
        <a:prstGeom prst="rect">
          <a:avLst/>
        </a:prstGeom>
        <a:solidFill>
          <a:schemeClr val="dk2">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b="1" u="sng" kern="1200"/>
            <a:t>01. Univariate Analysis</a:t>
          </a:r>
          <a:endParaRPr lang="en-GB" sz="1500" b="1" kern="1200" dirty="0"/>
        </a:p>
      </dsp:txBody>
      <dsp:txXfrm>
        <a:off x="4800" y="980254"/>
        <a:ext cx="1840230" cy="517525"/>
      </dsp:txXfrm>
    </dsp:sp>
    <dsp:sp modelId="{57026D0C-B213-3D46-84AB-AD36B76555BF}">
      <dsp:nvSpPr>
        <dsp:cNvPr id="0" name=""/>
        <dsp:cNvSpPr/>
      </dsp:nvSpPr>
      <dsp:spPr>
        <a:xfrm>
          <a:off x="4800" y="1497779"/>
          <a:ext cx="1840230" cy="1976400"/>
        </a:xfrm>
        <a:prstGeom prst="rect">
          <a:avLst/>
        </a:prstGeom>
        <a:solidFill>
          <a:schemeClr val="dk2">
            <a:alpha val="90000"/>
            <a:tint val="40000"/>
            <a:hueOff val="0"/>
            <a:satOff val="0"/>
            <a:lumOff val="0"/>
            <a:alphaOff val="0"/>
          </a:schemeClr>
        </a:solidFill>
        <a:ln w="34925" cap="flat" cmpd="sng" algn="in">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b="0" kern="1200" dirty="0">
              <a:latin typeface="+mj-lt"/>
            </a:rPr>
            <a:t>Univariate analysis is the simplest form of analyzing data. “Uni” means “one”, so in other words your data has only one variable.</a:t>
          </a:r>
          <a:endParaRPr lang="en-GB" sz="1500" b="0" kern="1200" dirty="0"/>
        </a:p>
      </dsp:txBody>
      <dsp:txXfrm>
        <a:off x="4800" y="1497779"/>
        <a:ext cx="1840230" cy="1976400"/>
      </dsp:txXfrm>
    </dsp:sp>
    <dsp:sp modelId="{F7742921-4450-B040-A749-2696CACB94C4}">
      <dsp:nvSpPr>
        <dsp:cNvPr id="0" name=""/>
        <dsp:cNvSpPr/>
      </dsp:nvSpPr>
      <dsp:spPr>
        <a:xfrm>
          <a:off x="2102662" y="980254"/>
          <a:ext cx="1840230" cy="517525"/>
        </a:xfrm>
        <a:prstGeom prst="rect">
          <a:avLst/>
        </a:prstGeom>
        <a:solidFill>
          <a:schemeClr val="dk2">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b="1" u="sng" kern="1200"/>
            <a:t>02. Multivariate Analysis</a:t>
          </a:r>
          <a:endParaRPr lang="en-GB" sz="1500" b="1" kern="1200" dirty="0"/>
        </a:p>
      </dsp:txBody>
      <dsp:txXfrm>
        <a:off x="2102662" y="980254"/>
        <a:ext cx="1840230" cy="517525"/>
      </dsp:txXfrm>
    </dsp:sp>
    <dsp:sp modelId="{DA2E075F-97B2-C540-AD2D-A4A5F732AE15}">
      <dsp:nvSpPr>
        <dsp:cNvPr id="0" name=""/>
        <dsp:cNvSpPr/>
      </dsp:nvSpPr>
      <dsp:spPr>
        <a:xfrm>
          <a:off x="2102662" y="1497779"/>
          <a:ext cx="1840230" cy="1976400"/>
        </a:xfrm>
        <a:prstGeom prst="rect">
          <a:avLst/>
        </a:prstGeom>
        <a:solidFill>
          <a:schemeClr val="dk2">
            <a:alpha val="90000"/>
            <a:tint val="40000"/>
            <a:hueOff val="0"/>
            <a:satOff val="0"/>
            <a:lumOff val="0"/>
            <a:alphaOff val="0"/>
          </a:schemeClr>
        </a:solidFill>
        <a:ln w="34925" cap="flat" cmpd="sng" algn="in">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b="0" kern="1200" dirty="0">
              <a:latin typeface="+mj-lt"/>
            </a:rPr>
            <a:t>Multivariate analysis is a set of statistical techniques used for analysis of data that contain more than one variable.</a:t>
          </a:r>
          <a:endParaRPr lang="en-GB" sz="1500" b="0" kern="1200" dirty="0"/>
        </a:p>
      </dsp:txBody>
      <dsp:txXfrm>
        <a:off x="2102662" y="1497779"/>
        <a:ext cx="1840230" cy="1976400"/>
      </dsp:txXfrm>
    </dsp:sp>
    <dsp:sp modelId="{88C75C0F-A199-6C46-A71C-B790B4772FEC}">
      <dsp:nvSpPr>
        <dsp:cNvPr id="0" name=""/>
        <dsp:cNvSpPr/>
      </dsp:nvSpPr>
      <dsp:spPr>
        <a:xfrm>
          <a:off x="4200525" y="980254"/>
          <a:ext cx="1840230" cy="517525"/>
        </a:xfrm>
        <a:prstGeom prst="rect">
          <a:avLst/>
        </a:prstGeom>
        <a:solidFill>
          <a:schemeClr val="dk2">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b="1" u="sng" kern="1200"/>
            <a:t>03. Correlation of Dataset</a:t>
          </a:r>
          <a:endParaRPr lang="en-GB" sz="1500" b="1" kern="1200" dirty="0"/>
        </a:p>
      </dsp:txBody>
      <dsp:txXfrm>
        <a:off x="4200525" y="980254"/>
        <a:ext cx="1840230" cy="517525"/>
      </dsp:txXfrm>
    </dsp:sp>
    <dsp:sp modelId="{4D116816-8CAA-5049-A919-79B2CF84CCC4}">
      <dsp:nvSpPr>
        <dsp:cNvPr id="0" name=""/>
        <dsp:cNvSpPr/>
      </dsp:nvSpPr>
      <dsp:spPr>
        <a:xfrm>
          <a:off x="4200525" y="1497779"/>
          <a:ext cx="1840230" cy="1976400"/>
        </a:xfrm>
        <a:prstGeom prst="rect">
          <a:avLst/>
        </a:prstGeom>
        <a:solidFill>
          <a:schemeClr val="dk2">
            <a:alpha val="90000"/>
            <a:tint val="40000"/>
            <a:hueOff val="0"/>
            <a:satOff val="0"/>
            <a:lumOff val="0"/>
            <a:alphaOff val="0"/>
          </a:schemeClr>
        </a:solidFill>
        <a:ln w="34925" cap="flat" cmpd="sng" algn="in">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b="0" kern="1200" dirty="0">
              <a:latin typeface="+mj-lt"/>
            </a:rPr>
            <a:t>Correlation is used to test relationships between quantitative variables or categorical variables.</a:t>
          </a:r>
          <a:endParaRPr lang="en-GB" sz="1500" b="0" kern="1200" dirty="0"/>
        </a:p>
      </dsp:txBody>
      <dsp:txXfrm>
        <a:off x="4200525" y="1497779"/>
        <a:ext cx="1840230" cy="1976400"/>
      </dsp:txXfrm>
    </dsp:sp>
    <dsp:sp modelId="{FA3C1ACB-43C4-5F4C-AB33-065246AAB8EE}">
      <dsp:nvSpPr>
        <dsp:cNvPr id="0" name=""/>
        <dsp:cNvSpPr/>
      </dsp:nvSpPr>
      <dsp:spPr>
        <a:xfrm>
          <a:off x="6298387" y="980254"/>
          <a:ext cx="1840230" cy="517525"/>
        </a:xfrm>
        <a:prstGeom prst="rect">
          <a:avLst/>
        </a:prstGeom>
        <a:solidFill>
          <a:schemeClr val="dk2">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b="1" u="sng" kern="1200"/>
            <a:t>04. Correlation with Target variable</a:t>
          </a:r>
          <a:endParaRPr lang="en-US" sz="1500" b="1" u="sng" kern="1200" dirty="0"/>
        </a:p>
      </dsp:txBody>
      <dsp:txXfrm>
        <a:off x="6298387" y="980254"/>
        <a:ext cx="1840230" cy="517525"/>
      </dsp:txXfrm>
    </dsp:sp>
    <dsp:sp modelId="{1071D21C-6EC1-D94F-BC48-4C841F5E2864}">
      <dsp:nvSpPr>
        <dsp:cNvPr id="0" name=""/>
        <dsp:cNvSpPr/>
      </dsp:nvSpPr>
      <dsp:spPr>
        <a:xfrm>
          <a:off x="6298387" y="1497779"/>
          <a:ext cx="1840230" cy="1976400"/>
        </a:xfrm>
        <a:prstGeom prst="rect">
          <a:avLst/>
        </a:prstGeom>
        <a:solidFill>
          <a:schemeClr val="dk2">
            <a:alpha val="90000"/>
            <a:tint val="40000"/>
            <a:hueOff val="0"/>
            <a:satOff val="0"/>
            <a:lumOff val="0"/>
            <a:alphaOff val="0"/>
          </a:schemeClr>
        </a:solidFill>
        <a:ln w="34925" cap="flat" cmpd="sng" algn="in">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b="0" kern="1200" dirty="0">
              <a:latin typeface="+mj-lt"/>
            </a:rPr>
            <a:t>Correlation with the target variable to know how the data is related.</a:t>
          </a:r>
          <a:endParaRPr lang="en-GB" sz="1500" b="0" kern="1200" dirty="0"/>
        </a:p>
      </dsp:txBody>
      <dsp:txXfrm>
        <a:off x="6298387" y="1497779"/>
        <a:ext cx="1840230" cy="1976400"/>
      </dsp:txXfrm>
    </dsp:sp>
    <dsp:sp modelId="{984BF454-8F69-AD4B-BD8B-301038E32345}">
      <dsp:nvSpPr>
        <dsp:cNvPr id="0" name=""/>
        <dsp:cNvSpPr/>
      </dsp:nvSpPr>
      <dsp:spPr>
        <a:xfrm>
          <a:off x="8401050" y="971399"/>
          <a:ext cx="1840230" cy="517525"/>
        </a:xfrm>
        <a:prstGeom prst="rect">
          <a:avLst/>
        </a:prstGeom>
        <a:solidFill>
          <a:schemeClr val="dk2">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60960" rIns="106680" bIns="60960" numCol="1" spcCol="1270" anchor="ctr" anchorCtr="0">
          <a:noAutofit/>
        </a:bodyPr>
        <a:lstStyle/>
        <a:p>
          <a:pPr marL="0" lvl="0" indent="0" algn="ctr" defTabSz="666750">
            <a:lnSpc>
              <a:spcPct val="90000"/>
            </a:lnSpc>
            <a:spcBef>
              <a:spcPct val="0"/>
            </a:spcBef>
            <a:spcAft>
              <a:spcPct val="35000"/>
            </a:spcAft>
            <a:buNone/>
          </a:pPr>
          <a:r>
            <a:rPr lang="en-US" sz="1500" b="1" u="sng" kern="1200"/>
            <a:t>05. Conclusion</a:t>
          </a:r>
          <a:endParaRPr lang="en-GB" sz="1500" b="1" kern="1200" dirty="0"/>
        </a:p>
      </dsp:txBody>
      <dsp:txXfrm>
        <a:off x="8401050" y="971399"/>
        <a:ext cx="1840230" cy="517525"/>
      </dsp:txXfrm>
    </dsp:sp>
    <dsp:sp modelId="{320D46CB-7EE8-384B-95A0-606EC7392585}">
      <dsp:nvSpPr>
        <dsp:cNvPr id="0" name=""/>
        <dsp:cNvSpPr/>
      </dsp:nvSpPr>
      <dsp:spPr>
        <a:xfrm>
          <a:off x="8396249" y="1497779"/>
          <a:ext cx="1840230" cy="1976400"/>
        </a:xfrm>
        <a:prstGeom prst="rect">
          <a:avLst/>
        </a:prstGeom>
        <a:solidFill>
          <a:schemeClr val="dk2">
            <a:alpha val="90000"/>
            <a:tint val="40000"/>
            <a:hueOff val="0"/>
            <a:satOff val="0"/>
            <a:lumOff val="0"/>
            <a:alphaOff val="0"/>
          </a:schemeClr>
        </a:solidFill>
        <a:ln w="34925" cap="flat" cmpd="sng" algn="in">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106680" bIns="120015" numCol="1" spcCol="1270" anchor="t" anchorCtr="0">
          <a:noAutofit/>
        </a:bodyPr>
        <a:lstStyle/>
        <a:p>
          <a:pPr marL="114300" lvl="1" indent="-114300" algn="l" defTabSz="666750">
            <a:lnSpc>
              <a:spcPct val="90000"/>
            </a:lnSpc>
            <a:spcBef>
              <a:spcPct val="0"/>
            </a:spcBef>
            <a:spcAft>
              <a:spcPct val="15000"/>
            </a:spcAft>
            <a:buChar char="•"/>
          </a:pPr>
          <a:r>
            <a:rPr lang="en-US" sz="1500" b="0" kern="1200" dirty="0">
              <a:latin typeface="+mj-lt"/>
            </a:rPr>
            <a:t>Summary with the conclusion of all the analysis</a:t>
          </a:r>
          <a:endParaRPr lang="en-GB" sz="1500" b="0" kern="1200" dirty="0"/>
        </a:p>
      </dsp:txBody>
      <dsp:txXfrm>
        <a:off x="8396249" y="1497779"/>
        <a:ext cx="1840230" cy="19764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g>
</file>

<file path=ppt/media/image2.gif>
</file>

<file path=ppt/media/image3.gif>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CFC1FFD5-8798-CD42-A261-A96FEAA38AF0}" type="datetimeFigureOut">
              <a:rPr lang="en-US" smtClean="0"/>
              <a:t>2/11/22</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55659607-3793-4446-87C2-2BDC8FBFF411}" type="slidenum">
              <a:rPr lang="en-US" smtClean="0"/>
              <a:t>‹#›</a:t>
            </a:fld>
            <a:endParaRPr lang="en-US"/>
          </a:p>
        </p:txBody>
      </p:sp>
      <p:grpSp>
        <p:nvGrpSpPr>
          <p:cNvPr id="9" name="Group 8"/>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3222718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FC1FFD5-8798-CD42-A261-A96FEAA38AF0}" type="datetimeFigureOut">
              <a:rPr lang="en-US" smtClean="0"/>
              <a:t>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659607-3793-4446-87C2-2BDC8FBFF411}" type="slidenum">
              <a:rPr lang="en-US" smtClean="0"/>
              <a:t>‹#›</a:t>
            </a:fld>
            <a:endParaRPr lang="en-US"/>
          </a:p>
        </p:txBody>
      </p:sp>
    </p:spTree>
    <p:extLst>
      <p:ext uri="{BB962C8B-B14F-4D97-AF65-F5344CB8AC3E}">
        <p14:creationId xmlns:p14="http://schemas.microsoft.com/office/powerpoint/2010/main" val="3050031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FC1FFD5-8798-CD42-A261-A96FEAA38AF0}" type="datetimeFigureOut">
              <a:rPr lang="en-US" smtClean="0"/>
              <a:t>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659607-3793-4446-87C2-2BDC8FBFF411}" type="slidenum">
              <a:rPr lang="en-US" smtClean="0"/>
              <a:t>‹#›</a:t>
            </a:fld>
            <a:endParaRPr lang="en-US"/>
          </a:p>
        </p:txBody>
      </p:sp>
    </p:spTree>
    <p:extLst>
      <p:ext uri="{BB962C8B-B14F-4D97-AF65-F5344CB8AC3E}">
        <p14:creationId xmlns:p14="http://schemas.microsoft.com/office/powerpoint/2010/main" val="174057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FC1FFD5-8798-CD42-A261-A96FEAA38AF0}" type="datetimeFigureOut">
              <a:rPr lang="en-US" smtClean="0"/>
              <a:t>2/11/22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659607-3793-4446-87C2-2BDC8FBFF411}" type="slidenum">
              <a:rPr lang="en-US" smtClean="0"/>
              <a:t>‹#›</a:t>
            </a:fld>
            <a:endParaRPr lang="en-US"/>
          </a:p>
        </p:txBody>
      </p:sp>
    </p:spTree>
    <p:extLst>
      <p:ext uri="{BB962C8B-B14F-4D97-AF65-F5344CB8AC3E}">
        <p14:creationId xmlns:p14="http://schemas.microsoft.com/office/powerpoint/2010/main" val="1165896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accent1"/>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CFC1FFD5-8798-CD42-A261-A96FEAA38AF0}" type="datetimeFigureOut">
              <a:rPr lang="en-US" smtClean="0"/>
              <a:t>2/11/22</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55659607-3793-4446-87C2-2BDC8FBFF411}"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accent1"/>
          </a:solidFill>
          <a:ln w="0">
            <a:noFill/>
            <a:prstDash val="solid"/>
            <a:round/>
            <a:headEnd/>
            <a:tailEnd/>
          </a:ln>
        </p:spPr>
      </p:sp>
    </p:spTree>
    <p:extLst>
      <p:ext uri="{BB962C8B-B14F-4D97-AF65-F5344CB8AC3E}">
        <p14:creationId xmlns:p14="http://schemas.microsoft.com/office/powerpoint/2010/main" val="287781154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CFC1FFD5-8798-CD42-A261-A96FEAA38AF0}" type="datetimeFigureOut">
              <a:rPr lang="en-US" smtClean="0"/>
              <a:t>2/11/22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659607-3793-4446-87C2-2BDC8FBFF411}" type="slidenum">
              <a:rPr lang="en-US" smtClean="0"/>
              <a:t>‹#›</a:t>
            </a:fld>
            <a:endParaRPr lang="en-US"/>
          </a:p>
        </p:txBody>
      </p:sp>
    </p:spTree>
    <p:extLst>
      <p:ext uri="{BB962C8B-B14F-4D97-AF65-F5344CB8AC3E}">
        <p14:creationId xmlns:p14="http://schemas.microsoft.com/office/powerpoint/2010/main" val="2552136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CFC1FFD5-8798-CD42-A261-A96FEAA38AF0}" type="datetimeFigureOut">
              <a:rPr lang="en-US" smtClean="0"/>
              <a:t>2/11/22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659607-3793-4446-87C2-2BDC8FBFF411}" type="slidenum">
              <a:rPr lang="en-US" smtClean="0"/>
              <a:t>‹#›</a:t>
            </a:fld>
            <a:endParaRPr lang="en-US"/>
          </a:p>
        </p:txBody>
      </p:sp>
    </p:spTree>
    <p:extLst>
      <p:ext uri="{BB962C8B-B14F-4D97-AF65-F5344CB8AC3E}">
        <p14:creationId xmlns:p14="http://schemas.microsoft.com/office/powerpoint/2010/main" val="724635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CFC1FFD5-8798-CD42-A261-A96FEAA38AF0}" type="datetimeFigureOut">
              <a:rPr lang="en-US" smtClean="0"/>
              <a:t>2/11/22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659607-3793-4446-87C2-2BDC8FBFF411}" type="slidenum">
              <a:rPr lang="en-US" smtClean="0"/>
              <a:t>‹#›</a:t>
            </a:fld>
            <a:endParaRPr lang="en-US"/>
          </a:p>
        </p:txBody>
      </p:sp>
    </p:spTree>
    <p:extLst>
      <p:ext uri="{BB962C8B-B14F-4D97-AF65-F5344CB8AC3E}">
        <p14:creationId xmlns:p14="http://schemas.microsoft.com/office/powerpoint/2010/main" val="1184557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C1FFD5-8798-CD42-A261-A96FEAA38AF0}" type="datetimeFigureOut">
              <a:rPr lang="en-US" smtClean="0"/>
              <a:t>2/11/22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659607-3793-4446-87C2-2BDC8FBFF411}" type="slidenum">
              <a:rPr lang="en-US" smtClean="0"/>
              <a:t>‹#›</a:t>
            </a:fld>
            <a:endParaRPr lang="en-US"/>
          </a:p>
        </p:txBody>
      </p:sp>
    </p:spTree>
    <p:extLst>
      <p:ext uri="{BB962C8B-B14F-4D97-AF65-F5344CB8AC3E}">
        <p14:creationId xmlns:p14="http://schemas.microsoft.com/office/powerpoint/2010/main" val="3209616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FC1FFD5-8798-CD42-A261-A96FEAA38AF0}" type="datetimeFigureOut">
              <a:rPr lang="en-US" smtClean="0"/>
              <a:t>2/11/22</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5659607-3793-4446-87C2-2BDC8FBFF41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60675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FC1FFD5-8798-CD42-A261-A96FEAA38AF0}" type="datetimeFigureOut">
              <a:rPr lang="en-US" smtClean="0"/>
              <a:t>2/11/22</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55659607-3793-4446-87C2-2BDC8FBFF411}"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977339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CFC1FFD5-8798-CD42-A261-A96FEAA38AF0}" type="datetimeFigureOut">
              <a:rPr lang="en-US" smtClean="0"/>
              <a:t>2/11/22</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55659607-3793-4446-87C2-2BDC8FBFF411}"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50298338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technofaq.org/posts/2018/01/the-role-of-big-data-in-strengthening-machine-learning-projects/" TargetMode="External"/><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946CB-1A5A-5A42-898C-FEE16D6D74EB}"/>
              </a:ext>
            </a:extLst>
          </p:cNvPr>
          <p:cNvSpPr>
            <a:spLocks noGrp="1"/>
          </p:cNvSpPr>
          <p:nvPr>
            <p:ph type="title"/>
          </p:nvPr>
        </p:nvSpPr>
        <p:spPr>
          <a:xfrm>
            <a:off x="1295400" y="691083"/>
            <a:ext cx="9601200" cy="881743"/>
          </a:xfrm>
          <a:effectLst>
            <a:outerShdw blurRad="63500" sx="102000" sy="102000" algn="ctr" rotWithShape="0">
              <a:prstClr val="black">
                <a:alpha val="40000"/>
              </a:prstClr>
            </a:outerShdw>
          </a:effectLst>
        </p:spPr>
        <p:txBody>
          <a:bodyPr>
            <a:normAutofit fontScale="90000"/>
          </a:bodyPr>
          <a:lstStyle/>
          <a:p>
            <a:r>
              <a:rPr lang="en-US" b="1" dirty="0">
                <a:latin typeface="Bauhaus 93" pitchFamily="82" charset="77"/>
              </a:rPr>
              <a:t>HOUSING PRICE PREDICTION PROJECT</a:t>
            </a:r>
          </a:p>
        </p:txBody>
      </p:sp>
      <p:sp>
        <p:nvSpPr>
          <p:cNvPr id="4" name="Content Placeholder 3">
            <a:extLst>
              <a:ext uri="{FF2B5EF4-FFF2-40B4-BE49-F238E27FC236}">
                <a16:creationId xmlns:a16="http://schemas.microsoft.com/office/drawing/2014/main" id="{13A3078A-2CAB-824A-869E-884B84415812}"/>
              </a:ext>
            </a:extLst>
          </p:cNvPr>
          <p:cNvSpPr>
            <a:spLocks noGrp="1"/>
          </p:cNvSpPr>
          <p:nvPr>
            <p:ph sz="half" idx="1"/>
          </p:nvPr>
        </p:nvSpPr>
        <p:spPr>
          <a:xfrm>
            <a:off x="1509907" y="2285998"/>
            <a:ext cx="4447786" cy="3581401"/>
          </a:xfrm>
        </p:spPr>
        <p:txBody>
          <a:bodyPr>
            <a:normAutofit fontScale="77500" lnSpcReduction="20000"/>
          </a:bodyPr>
          <a:lstStyle/>
          <a:p>
            <a:pPr marL="0" indent="0" algn="just">
              <a:lnSpc>
                <a:spcPct val="120000"/>
              </a:lnSpc>
              <a:buNone/>
            </a:pPr>
            <a:r>
              <a:rPr lang="en-US" altLang="en-US" sz="2100" dirty="0">
                <a:solidFill>
                  <a:schemeClr val="tx1"/>
                </a:solidFill>
                <a:latin typeface="Calibri" panose="020F0502020204030204" pitchFamily="34" charset="0"/>
                <a:cs typeface="Calibri" panose="020F0502020204030204" pitchFamily="34" charset="0"/>
              </a:rPr>
              <a:t>A case study from US-based housing company named “Surprise Housing”. The company is looking at prospective properties to buy houses at a price below their actual values and flip them at a higher price which will help the company to enter the real estate market.</a:t>
            </a:r>
          </a:p>
          <a:p>
            <a:endParaRPr lang="en-US" sz="1800" dirty="0"/>
          </a:p>
          <a:p>
            <a:pPr marL="0" indent="0" algn="ctr">
              <a:buNone/>
            </a:pPr>
            <a:r>
              <a:rPr lang="en-US" sz="4800" b="1" dirty="0">
                <a:solidFill>
                  <a:schemeClr val="tx2">
                    <a:lumMod val="90000"/>
                    <a:lumOff val="10000"/>
                  </a:schemeClr>
                </a:solidFill>
                <a:latin typeface="ACADEMY ENGRAVED LET PLAIN:1.0" panose="02000000000000000000" pitchFamily="2" charset="0"/>
                <a:cs typeface="APPLE CHANCERY" panose="03020702040506060504" pitchFamily="66" charset="-79"/>
              </a:rPr>
              <a:t>PRESENTATION</a:t>
            </a:r>
            <a:endParaRPr lang="en-US" sz="1800" b="1" dirty="0">
              <a:solidFill>
                <a:schemeClr val="tx2">
                  <a:lumMod val="90000"/>
                  <a:lumOff val="10000"/>
                </a:schemeClr>
              </a:solidFill>
              <a:latin typeface="ACADEMY ENGRAVED LET PLAIN:1.0" panose="02000000000000000000" pitchFamily="2" charset="0"/>
              <a:cs typeface="APPLE CHANCERY" panose="03020702040506060504" pitchFamily="66" charset="-79"/>
            </a:endParaRPr>
          </a:p>
          <a:p>
            <a:endParaRPr lang="en-US" sz="1800" dirty="0"/>
          </a:p>
          <a:p>
            <a:pPr marL="0" indent="0" algn="ctr">
              <a:buNone/>
            </a:pPr>
            <a:r>
              <a:rPr lang="en-US" altLang="en-US" sz="2400" b="1" dirty="0">
                <a:latin typeface="Calibri" panose="020F0502020204030204" pitchFamily="34" charset="0"/>
                <a:cs typeface="Calibri" panose="020F0502020204030204" pitchFamily="34" charset="0"/>
              </a:rPr>
              <a:t>Submitted by </a:t>
            </a:r>
            <a:r>
              <a:rPr lang="en-US" altLang="en-US" sz="2400" dirty="0">
                <a:latin typeface="Calibri" panose="020F0502020204030204" pitchFamily="34" charset="0"/>
                <a:cs typeface="Calibri" panose="020F0502020204030204" pitchFamily="34" charset="0"/>
              </a:rPr>
              <a:t>G. PREMSAGAR</a:t>
            </a:r>
          </a:p>
          <a:p>
            <a:pPr marL="0" indent="0" algn="ctr">
              <a:buNone/>
            </a:pPr>
            <a:r>
              <a:rPr lang="en-US" altLang="en-US" sz="2100" dirty="0">
                <a:latin typeface="Calibri" panose="020F0502020204030204" pitchFamily="34" charset="0"/>
                <a:cs typeface="Calibri" panose="020F0502020204030204" pitchFamily="34" charset="0"/>
              </a:rPr>
              <a:t>Data Science Intern Flip Robo Technologies</a:t>
            </a:r>
            <a:endParaRPr lang="en-US" sz="2100" dirty="0">
              <a:latin typeface="Calibri" panose="020F0502020204030204" pitchFamily="34" charset="0"/>
              <a:cs typeface="Calibri" panose="020F0502020204030204" pitchFamily="34" charset="0"/>
            </a:endParaRPr>
          </a:p>
        </p:txBody>
      </p:sp>
      <p:pic>
        <p:nvPicPr>
          <p:cNvPr id="7" name="Content Placeholder 6">
            <a:extLst>
              <a:ext uri="{FF2B5EF4-FFF2-40B4-BE49-F238E27FC236}">
                <a16:creationId xmlns:a16="http://schemas.microsoft.com/office/drawing/2014/main" id="{0306DFEB-2363-F54F-9E59-2A019DC7FF5D}"/>
              </a:ext>
            </a:extLst>
          </p:cNvPr>
          <p:cNvPicPr>
            <a:picLocks noGrp="1" noChangeAspect="1"/>
          </p:cNvPicPr>
          <p:nvPr>
            <p:ph sz="half" idx="2"/>
          </p:nvPr>
        </p:nvPicPr>
        <p:blipFill rotWithShape="1">
          <a:blip r:embed="rId2"/>
          <a:srcRect l="19574" r="22140"/>
          <a:stretch/>
        </p:blipFill>
        <p:spPr>
          <a:xfrm>
            <a:off x="6374674" y="2104464"/>
            <a:ext cx="4598126" cy="3944470"/>
          </a:xfrm>
          <a:prstGeom prst="rect">
            <a:avLst/>
          </a:prstGeom>
          <a:ln w="190500" cap="sq">
            <a:solidFill>
              <a:schemeClr val="tx2"/>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sp>
        <p:nvSpPr>
          <p:cNvPr id="8" name="Rectangle 7">
            <a:extLst>
              <a:ext uri="{FF2B5EF4-FFF2-40B4-BE49-F238E27FC236}">
                <a16:creationId xmlns:a16="http://schemas.microsoft.com/office/drawing/2014/main" id="{8A9E0297-A1D8-EE42-9FDA-807593876B8B}"/>
              </a:ext>
            </a:extLst>
          </p:cNvPr>
          <p:cNvSpPr/>
          <p:nvPr/>
        </p:nvSpPr>
        <p:spPr>
          <a:xfrm>
            <a:off x="1371600" y="2104464"/>
            <a:ext cx="4724400" cy="3944470"/>
          </a:xfrm>
          <a:prstGeom prst="rect">
            <a:avLst/>
          </a:prstGeom>
          <a:noFill/>
          <a:ln w="38100">
            <a:solidFill>
              <a:schemeClr val="tx2"/>
            </a:solidFill>
          </a:ln>
          <a:effectLst>
            <a:outerShdw blurRad="63500" sx="102000" sy="102000" algn="ctr" rotWithShape="0">
              <a:prstClr val="black">
                <a:alpha val="40000"/>
              </a:prstClr>
            </a:outerShdw>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356021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Diagram 15">
            <a:extLst>
              <a:ext uri="{FF2B5EF4-FFF2-40B4-BE49-F238E27FC236}">
                <a16:creationId xmlns:a16="http://schemas.microsoft.com/office/drawing/2014/main" id="{C364EE49-94AC-5C4F-A1CD-7F243044C60E}"/>
              </a:ext>
            </a:extLst>
          </p:cNvPr>
          <p:cNvGraphicFramePr/>
          <p:nvPr>
            <p:extLst>
              <p:ext uri="{D42A27DB-BD31-4B8C-83A1-F6EECF244321}">
                <p14:modId xmlns:p14="http://schemas.microsoft.com/office/powerpoint/2010/main" val="3959937084"/>
              </p:ext>
            </p:extLst>
          </p:nvPr>
        </p:nvGraphicFramePr>
        <p:xfrm>
          <a:off x="1371600" y="993236"/>
          <a:ext cx="10241280" cy="44544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a:extLst>
              <a:ext uri="{FF2B5EF4-FFF2-40B4-BE49-F238E27FC236}">
                <a16:creationId xmlns:a16="http://schemas.microsoft.com/office/drawing/2014/main" id="{D1C2156C-07EB-7545-B48D-B6857C8DBDBA}"/>
              </a:ext>
            </a:extLst>
          </p:cNvPr>
          <p:cNvSpPr>
            <a:spLocks noGrp="1"/>
          </p:cNvSpPr>
          <p:nvPr>
            <p:ph type="title"/>
          </p:nvPr>
        </p:nvSpPr>
        <p:spPr>
          <a:xfrm>
            <a:off x="1295400" y="993236"/>
            <a:ext cx="9601200" cy="454470"/>
          </a:xfrm>
        </p:spPr>
        <p:txBody>
          <a:bodyPr>
            <a:noAutofit/>
          </a:bodyPr>
          <a:lstStyle/>
          <a:p>
            <a:r>
              <a:rPr lang="en-US" sz="3000" b="1" dirty="0">
                <a:latin typeface="Calibri" panose="020F0502020204030204" pitchFamily="34" charset="0"/>
                <a:cs typeface="Calibri" panose="020F0502020204030204" pitchFamily="34" charset="0"/>
              </a:rPr>
              <a:t>EXPLORATORY DATA ANALYSIS (EDA) AND VISUALIZATION</a:t>
            </a:r>
          </a:p>
        </p:txBody>
      </p:sp>
    </p:spTree>
    <p:extLst>
      <p:ext uri="{BB962C8B-B14F-4D97-AF65-F5344CB8AC3E}">
        <p14:creationId xmlns:p14="http://schemas.microsoft.com/office/powerpoint/2010/main" val="2608962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371600" y="502920"/>
            <a:ext cx="9601200" cy="581297"/>
          </a:xfrm>
        </p:spPr>
        <p:txBody>
          <a:bodyPr>
            <a:normAutofit fontScale="90000"/>
          </a:bodyPr>
          <a:lstStyle/>
          <a:p>
            <a:r>
              <a:rPr lang="en-US" b="1" dirty="0">
                <a:latin typeface="Calibri" panose="020F0502020204030204" pitchFamily="34" charset="0"/>
                <a:cs typeface="Calibri" panose="020F0502020204030204" pitchFamily="34" charset="0"/>
              </a:rPr>
              <a:t>PIE PLOT</a:t>
            </a:r>
          </a:p>
        </p:txBody>
      </p:sp>
      <p:sp>
        <p:nvSpPr>
          <p:cNvPr id="3" name="TextBox 2">
            <a:extLst>
              <a:ext uri="{FF2B5EF4-FFF2-40B4-BE49-F238E27FC236}">
                <a16:creationId xmlns:a16="http://schemas.microsoft.com/office/drawing/2014/main" id="{5ECFF75E-B0C7-4243-BF9B-4685A9F64853}"/>
              </a:ext>
            </a:extLst>
          </p:cNvPr>
          <p:cNvSpPr txBox="1"/>
          <p:nvPr/>
        </p:nvSpPr>
        <p:spPr>
          <a:xfrm>
            <a:off x="1371600" y="5133704"/>
            <a:ext cx="8717451" cy="1477328"/>
          </a:xfrm>
          <a:prstGeom prst="rect">
            <a:avLst/>
          </a:prstGeom>
          <a:noFill/>
        </p:spPr>
        <p:txBody>
          <a:bodyPr wrap="none" rtlCol="0">
            <a:spAutoFit/>
          </a:bodyPr>
          <a:lstStyle/>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A Pie Chart is a circular statistical layout that can only show one set of data at a time.</a:t>
            </a:r>
          </a:p>
          <a:p>
            <a:pPr marL="285750" indent="-285750" algn="just">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The overall percentage of the provided data is represented by the chart's area.</a:t>
            </a:r>
          </a:p>
          <a:p>
            <a:pPr marL="285750" indent="-285750" algn="just">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The proportion of sections of the data is represented by the area of the pie slices.</a:t>
            </a:r>
          </a:p>
        </p:txBody>
      </p:sp>
      <p:pic>
        <p:nvPicPr>
          <p:cNvPr id="5" name="Picture 4">
            <a:extLst>
              <a:ext uri="{FF2B5EF4-FFF2-40B4-BE49-F238E27FC236}">
                <a16:creationId xmlns:a16="http://schemas.microsoft.com/office/drawing/2014/main" id="{CFB4273C-4E9A-DC48-93DA-B6F2908B44D1}"/>
              </a:ext>
            </a:extLst>
          </p:cNvPr>
          <p:cNvPicPr>
            <a:picLocks noChangeAspect="1"/>
          </p:cNvPicPr>
          <p:nvPr/>
        </p:nvPicPr>
        <p:blipFill>
          <a:blip r:embed="rId2"/>
          <a:stretch>
            <a:fillRect/>
          </a:stretch>
        </p:blipFill>
        <p:spPr>
          <a:xfrm>
            <a:off x="1489166" y="1209587"/>
            <a:ext cx="6492240" cy="3668116"/>
          </a:xfrm>
          <a:prstGeom prst="rect">
            <a:avLst/>
          </a:prstGeom>
          <a:ln>
            <a:noFill/>
          </a:ln>
          <a:effectLst>
            <a:outerShdw blurRad="292100" dist="139700" dir="2700000" algn="tl" rotWithShape="0">
              <a:srgbClr val="333333">
                <a:alpha val="65000"/>
              </a:srgbClr>
            </a:outerShdw>
          </a:effectLst>
        </p:spPr>
      </p:pic>
      <p:sp>
        <p:nvSpPr>
          <p:cNvPr id="6" name="Rounded Rectangle 5">
            <a:extLst>
              <a:ext uri="{FF2B5EF4-FFF2-40B4-BE49-F238E27FC236}">
                <a16:creationId xmlns:a16="http://schemas.microsoft.com/office/drawing/2014/main" id="{0389FF3F-93D3-F945-A031-D608B492F47A}"/>
              </a:ext>
            </a:extLst>
          </p:cNvPr>
          <p:cNvSpPr/>
          <p:nvPr/>
        </p:nvSpPr>
        <p:spPr>
          <a:xfrm>
            <a:off x="1371600" y="5008333"/>
            <a:ext cx="8438606" cy="1738635"/>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83674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371600" y="502920"/>
            <a:ext cx="9601200" cy="581297"/>
          </a:xfrm>
        </p:spPr>
        <p:txBody>
          <a:bodyPr>
            <a:normAutofit fontScale="90000"/>
          </a:bodyPr>
          <a:lstStyle/>
          <a:p>
            <a:r>
              <a:rPr lang="en-US" b="1" dirty="0">
                <a:latin typeface="Calibri" panose="020F0502020204030204" pitchFamily="34" charset="0"/>
                <a:cs typeface="Calibri" panose="020F0502020204030204" pitchFamily="34" charset="0"/>
              </a:rPr>
              <a:t>COUNT PLOT</a:t>
            </a:r>
          </a:p>
        </p:txBody>
      </p:sp>
      <p:sp>
        <p:nvSpPr>
          <p:cNvPr id="3" name="TextBox 2">
            <a:extLst>
              <a:ext uri="{FF2B5EF4-FFF2-40B4-BE49-F238E27FC236}">
                <a16:creationId xmlns:a16="http://schemas.microsoft.com/office/drawing/2014/main" id="{5ECFF75E-B0C7-4243-BF9B-4685A9F64853}"/>
              </a:ext>
            </a:extLst>
          </p:cNvPr>
          <p:cNvSpPr txBox="1"/>
          <p:nvPr/>
        </p:nvSpPr>
        <p:spPr>
          <a:xfrm>
            <a:off x="1468014" y="4859381"/>
            <a:ext cx="9935860" cy="1754326"/>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The count plot approach uses bars to represent the counts of data in each category bin.</a:t>
            </a:r>
          </a:p>
          <a:p>
            <a:pPr marL="285750" indent="-285750" algn="just">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parameters: This technique takes the following parameters, which are listed below: x, y</a:t>
            </a:r>
          </a:p>
          <a:p>
            <a:pPr marL="285750" indent="-285750" algn="just">
              <a:buFont typeface="Arial" panose="020B0604020202020204" pitchFamily="34" charset="0"/>
              <a:buChar char="•"/>
            </a:pPr>
            <a:endParaRPr lang="en-US" dirty="0">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latin typeface="Calibri" panose="020F0502020204030204" pitchFamily="34" charset="0"/>
                <a:cs typeface="Calibri" panose="020F0502020204030204" pitchFamily="34" charset="0"/>
              </a:rPr>
              <a:t>This parameter accepts the names of data variables or vector data as optional inputs when graphing long-form data.</a:t>
            </a:r>
          </a:p>
        </p:txBody>
      </p:sp>
      <p:pic>
        <p:nvPicPr>
          <p:cNvPr id="5" name="Picture 4">
            <a:extLst>
              <a:ext uri="{FF2B5EF4-FFF2-40B4-BE49-F238E27FC236}">
                <a16:creationId xmlns:a16="http://schemas.microsoft.com/office/drawing/2014/main" id="{CFB4273C-4E9A-DC48-93DA-B6F2908B44D1}"/>
              </a:ext>
            </a:extLst>
          </p:cNvPr>
          <p:cNvPicPr>
            <a:picLocks noChangeAspect="1"/>
          </p:cNvPicPr>
          <p:nvPr/>
        </p:nvPicPr>
        <p:blipFill>
          <a:blip r:embed="rId2"/>
          <a:srcRect/>
          <a:stretch/>
        </p:blipFill>
        <p:spPr>
          <a:xfrm>
            <a:off x="1489165" y="1175658"/>
            <a:ext cx="7302137" cy="3512155"/>
          </a:xfrm>
          <a:prstGeom prst="rect">
            <a:avLst/>
          </a:prstGeom>
          <a:ln>
            <a:noFill/>
          </a:ln>
          <a:effectLst>
            <a:outerShdw blurRad="292100" dist="139700" dir="2700000" algn="tl" rotWithShape="0">
              <a:srgbClr val="333333">
                <a:alpha val="65000"/>
              </a:srgbClr>
            </a:outerShdw>
          </a:effectLst>
        </p:spPr>
      </p:pic>
      <p:sp>
        <p:nvSpPr>
          <p:cNvPr id="6" name="Rounded Rectangle 5">
            <a:extLst>
              <a:ext uri="{FF2B5EF4-FFF2-40B4-BE49-F238E27FC236}">
                <a16:creationId xmlns:a16="http://schemas.microsoft.com/office/drawing/2014/main" id="{0A3F459F-C0E0-F54C-9110-F03B6989D85D}"/>
              </a:ext>
            </a:extLst>
          </p:cNvPr>
          <p:cNvSpPr/>
          <p:nvPr/>
        </p:nvSpPr>
        <p:spPr>
          <a:xfrm>
            <a:off x="1371600" y="4779254"/>
            <a:ext cx="10032274" cy="1834453"/>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31985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371600" y="502920"/>
            <a:ext cx="9601200" cy="581297"/>
          </a:xfrm>
        </p:spPr>
        <p:txBody>
          <a:bodyPr>
            <a:normAutofit fontScale="90000"/>
          </a:bodyPr>
          <a:lstStyle/>
          <a:p>
            <a:r>
              <a:rPr lang="en-US" b="1" dirty="0">
                <a:latin typeface="Calibri" panose="020F0502020204030204" pitchFamily="34" charset="0"/>
                <a:cs typeface="Calibri" panose="020F0502020204030204" pitchFamily="34" charset="0"/>
              </a:rPr>
              <a:t>SCATTER PLOT</a:t>
            </a:r>
          </a:p>
        </p:txBody>
      </p:sp>
      <p:sp>
        <p:nvSpPr>
          <p:cNvPr id="6" name="Rounded Rectangle 5">
            <a:extLst>
              <a:ext uri="{FF2B5EF4-FFF2-40B4-BE49-F238E27FC236}">
                <a16:creationId xmlns:a16="http://schemas.microsoft.com/office/drawing/2014/main" id="{B914CA9C-FC72-8049-AC7A-08524E871117}"/>
              </a:ext>
            </a:extLst>
          </p:cNvPr>
          <p:cNvSpPr/>
          <p:nvPr/>
        </p:nvSpPr>
        <p:spPr>
          <a:xfrm>
            <a:off x="3353215" y="1278272"/>
            <a:ext cx="8703802" cy="4585062"/>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5ECFF75E-B0C7-4243-BF9B-4685A9F64853}"/>
              </a:ext>
            </a:extLst>
          </p:cNvPr>
          <p:cNvSpPr txBox="1"/>
          <p:nvPr/>
        </p:nvSpPr>
        <p:spPr>
          <a:xfrm>
            <a:off x="8776921" y="1448088"/>
            <a:ext cx="3014900" cy="4247317"/>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Scatter plots are used to </a:t>
            </a:r>
            <a:r>
              <a:rPr lang="en-US" dirty="0" err="1">
                <a:solidFill>
                  <a:schemeClr val="bg1"/>
                </a:solidFill>
                <a:latin typeface="Calibri" panose="020F0502020204030204" pitchFamily="34" charset="0"/>
                <a:cs typeface="Calibri" panose="020F0502020204030204" pitchFamily="34" charset="0"/>
              </a:rPr>
              <a:t>visualise</a:t>
            </a:r>
            <a:r>
              <a:rPr lang="en-US" dirty="0">
                <a:solidFill>
                  <a:schemeClr val="bg1"/>
                </a:solidFill>
                <a:latin typeface="Calibri" panose="020F0502020204030204" pitchFamily="34" charset="0"/>
                <a:cs typeface="Calibri" panose="020F0502020204030204" pitchFamily="34" charset="0"/>
              </a:rPr>
              <a:t> the relationship between variables, with dots representing the association.</a:t>
            </a:r>
          </a:p>
          <a:p>
            <a:pPr marL="285750" indent="-285750" algn="just">
              <a:buFont typeface="Arial" panose="020B0604020202020204" pitchFamily="34" charset="0"/>
              <a:buChar char="•"/>
            </a:pPr>
            <a:endParaRPr lang="en-US"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A scatter plot is created using the matplotlib library's scatter function.</a:t>
            </a:r>
          </a:p>
          <a:p>
            <a:pPr marL="285750" indent="-285750" algn="just">
              <a:buFont typeface="Arial" panose="020B0604020202020204" pitchFamily="34" charset="0"/>
              <a:buChar char="•"/>
            </a:pPr>
            <a:endParaRPr lang="en-US"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Scatter plots are commonly used to depict the relationship between variables and how one impacts the other.</a:t>
            </a:r>
          </a:p>
        </p:txBody>
      </p:sp>
      <p:pic>
        <p:nvPicPr>
          <p:cNvPr id="5" name="Picture 4">
            <a:extLst>
              <a:ext uri="{FF2B5EF4-FFF2-40B4-BE49-F238E27FC236}">
                <a16:creationId xmlns:a16="http://schemas.microsoft.com/office/drawing/2014/main" id="{CFB4273C-4E9A-DC48-93DA-B6F2908B44D1}"/>
              </a:ext>
            </a:extLst>
          </p:cNvPr>
          <p:cNvPicPr>
            <a:picLocks noChangeAspect="1"/>
          </p:cNvPicPr>
          <p:nvPr/>
        </p:nvPicPr>
        <p:blipFill>
          <a:blip r:embed="rId2"/>
          <a:srcRect/>
          <a:stretch/>
        </p:blipFill>
        <p:spPr>
          <a:xfrm>
            <a:off x="1371600" y="1280160"/>
            <a:ext cx="7405321" cy="45850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9910965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295400" y="516121"/>
            <a:ext cx="9601200" cy="581297"/>
          </a:xfrm>
        </p:spPr>
        <p:txBody>
          <a:bodyPr>
            <a:normAutofit fontScale="90000"/>
          </a:bodyPr>
          <a:lstStyle/>
          <a:p>
            <a:r>
              <a:rPr lang="en-US" b="1" dirty="0">
                <a:latin typeface="Calibri" panose="020F0502020204030204" pitchFamily="34" charset="0"/>
                <a:cs typeface="Calibri" panose="020F0502020204030204" pitchFamily="34" charset="0"/>
              </a:rPr>
              <a:t>HISTOGRAM</a:t>
            </a:r>
          </a:p>
        </p:txBody>
      </p:sp>
      <p:sp>
        <p:nvSpPr>
          <p:cNvPr id="6" name="Rounded Rectangle 5">
            <a:extLst>
              <a:ext uri="{FF2B5EF4-FFF2-40B4-BE49-F238E27FC236}">
                <a16:creationId xmlns:a16="http://schemas.microsoft.com/office/drawing/2014/main" id="{A2C79C4E-5F25-3243-A7AA-EECC771B8B08}"/>
              </a:ext>
            </a:extLst>
          </p:cNvPr>
          <p:cNvSpPr/>
          <p:nvPr/>
        </p:nvSpPr>
        <p:spPr>
          <a:xfrm>
            <a:off x="3376749" y="1554480"/>
            <a:ext cx="6875002" cy="4193178"/>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5ECFF75E-B0C7-4243-BF9B-4685A9F64853}"/>
              </a:ext>
            </a:extLst>
          </p:cNvPr>
          <p:cNvSpPr txBox="1"/>
          <p:nvPr/>
        </p:nvSpPr>
        <p:spPr>
          <a:xfrm>
            <a:off x="5704532" y="2022854"/>
            <a:ext cx="4010297" cy="3139321"/>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A histogram is a visual representation of data presented in the form of groupings.</a:t>
            </a:r>
          </a:p>
          <a:p>
            <a:pPr marL="285750" indent="-285750" algn="just">
              <a:buFont typeface="Arial" panose="020B0604020202020204" pitchFamily="34" charset="0"/>
              <a:buChar char="•"/>
            </a:pPr>
            <a:endParaRPr lang="en-US"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It is a precise approach for displaying numerical data distribution graphically.</a:t>
            </a:r>
          </a:p>
          <a:p>
            <a:pPr marL="285750" indent="-285750" algn="just">
              <a:buFont typeface="Arial" panose="020B0604020202020204" pitchFamily="34" charset="0"/>
              <a:buChar char="•"/>
            </a:pPr>
            <a:endParaRPr lang="en-US"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It's a sort of bar plot in which the X-axis shows bin ranges and the Y-axis represents frequency.</a:t>
            </a:r>
          </a:p>
        </p:txBody>
      </p:sp>
      <p:pic>
        <p:nvPicPr>
          <p:cNvPr id="5" name="Picture 4">
            <a:extLst>
              <a:ext uri="{FF2B5EF4-FFF2-40B4-BE49-F238E27FC236}">
                <a16:creationId xmlns:a16="http://schemas.microsoft.com/office/drawing/2014/main" id="{CFB4273C-4E9A-DC48-93DA-B6F2908B44D1}"/>
              </a:ext>
            </a:extLst>
          </p:cNvPr>
          <p:cNvPicPr>
            <a:picLocks noChangeAspect="1"/>
          </p:cNvPicPr>
          <p:nvPr/>
        </p:nvPicPr>
        <p:blipFill>
          <a:blip r:embed="rId2"/>
          <a:srcRect/>
          <a:stretch/>
        </p:blipFill>
        <p:spPr>
          <a:xfrm>
            <a:off x="1371600" y="1110343"/>
            <a:ext cx="4010298" cy="533277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094912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a:extLst>
              <a:ext uri="{FF2B5EF4-FFF2-40B4-BE49-F238E27FC236}">
                <a16:creationId xmlns:a16="http://schemas.microsoft.com/office/drawing/2014/main" id="{6A5205E5-0772-4F4C-91FA-780B8F579A23}"/>
              </a:ext>
            </a:extLst>
          </p:cNvPr>
          <p:cNvSpPr/>
          <p:nvPr/>
        </p:nvSpPr>
        <p:spPr>
          <a:xfrm>
            <a:off x="3353215" y="1567353"/>
            <a:ext cx="7985345" cy="4116688"/>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295400" y="502920"/>
            <a:ext cx="9601200" cy="581297"/>
          </a:xfrm>
        </p:spPr>
        <p:txBody>
          <a:bodyPr>
            <a:normAutofit fontScale="90000"/>
          </a:bodyPr>
          <a:lstStyle/>
          <a:p>
            <a:r>
              <a:rPr lang="en-US" b="1" dirty="0">
                <a:latin typeface="Calibri" panose="020F0502020204030204" pitchFamily="34" charset="0"/>
                <a:cs typeface="Calibri" panose="020F0502020204030204" pitchFamily="34" charset="0"/>
              </a:rPr>
              <a:t>HEATMAP</a:t>
            </a:r>
          </a:p>
        </p:txBody>
      </p:sp>
      <p:sp>
        <p:nvSpPr>
          <p:cNvPr id="3" name="TextBox 2">
            <a:extLst>
              <a:ext uri="{FF2B5EF4-FFF2-40B4-BE49-F238E27FC236}">
                <a16:creationId xmlns:a16="http://schemas.microsoft.com/office/drawing/2014/main" id="{5ECFF75E-B0C7-4243-BF9B-4685A9F64853}"/>
              </a:ext>
            </a:extLst>
          </p:cNvPr>
          <p:cNvSpPr txBox="1"/>
          <p:nvPr/>
        </p:nvSpPr>
        <p:spPr>
          <a:xfrm>
            <a:off x="6810103" y="2148420"/>
            <a:ext cx="4010297" cy="3139321"/>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For each value to be plotted, a heatmap has values indicating several shades of the same hue.</a:t>
            </a:r>
          </a:p>
          <a:p>
            <a:pPr marL="285750" indent="-285750" algn="just">
              <a:buFont typeface="Arial" panose="020B0604020202020204" pitchFamily="34" charset="0"/>
              <a:buChar char="•"/>
            </a:pPr>
            <a:endParaRPr lang="en-US"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The deeper hues of the chart usually correspond to greater values than the lighter shades.</a:t>
            </a:r>
          </a:p>
          <a:p>
            <a:pPr marL="285750" indent="-285750" algn="just">
              <a:buFont typeface="Arial" panose="020B0604020202020204" pitchFamily="34" charset="0"/>
              <a:buChar char="•"/>
            </a:pPr>
            <a:endParaRPr lang="en-US"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A entirely different hue can likewise be </a:t>
            </a:r>
            <a:r>
              <a:rPr lang="en-US" dirty="0" err="1">
                <a:solidFill>
                  <a:schemeClr val="bg1"/>
                </a:solidFill>
                <a:latin typeface="Calibri" panose="020F0502020204030204" pitchFamily="34" charset="0"/>
                <a:cs typeface="Calibri" panose="020F0502020204030204" pitchFamily="34" charset="0"/>
              </a:rPr>
              <a:t>utilised</a:t>
            </a:r>
            <a:r>
              <a:rPr lang="en-US" dirty="0">
                <a:solidFill>
                  <a:schemeClr val="bg1"/>
                </a:solidFill>
                <a:latin typeface="Calibri" panose="020F0502020204030204" pitchFamily="34" charset="0"/>
                <a:cs typeface="Calibri" panose="020F0502020204030204" pitchFamily="34" charset="0"/>
              </a:rPr>
              <a:t> for a significantly different value.</a:t>
            </a:r>
          </a:p>
        </p:txBody>
      </p:sp>
      <p:pic>
        <p:nvPicPr>
          <p:cNvPr id="5" name="Picture 4">
            <a:extLst>
              <a:ext uri="{FF2B5EF4-FFF2-40B4-BE49-F238E27FC236}">
                <a16:creationId xmlns:a16="http://schemas.microsoft.com/office/drawing/2014/main" id="{CFB4273C-4E9A-DC48-93DA-B6F2908B44D1}"/>
              </a:ext>
            </a:extLst>
          </p:cNvPr>
          <p:cNvPicPr>
            <a:picLocks noChangeAspect="1"/>
          </p:cNvPicPr>
          <p:nvPr/>
        </p:nvPicPr>
        <p:blipFill>
          <a:blip r:embed="rId2"/>
          <a:srcRect/>
          <a:stretch/>
        </p:blipFill>
        <p:spPr>
          <a:xfrm>
            <a:off x="1371600" y="1084217"/>
            <a:ext cx="5182783" cy="508296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06139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164771" y="999309"/>
            <a:ext cx="9601200" cy="581297"/>
          </a:xfrm>
        </p:spPr>
        <p:txBody>
          <a:bodyPr>
            <a:normAutofit fontScale="90000"/>
          </a:bodyPr>
          <a:lstStyle/>
          <a:p>
            <a:r>
              <a:rPr lang="en-US" b="1" dirty="0">
                <a:latin typeface="Calibri" panose="020F0502020204030204" pitchFamily="34" charset="0"/>
                <a:cs typeface="Calibri" panose="020F0502020204030204" pitchFamily="34" charset="0"/>
              </a:rPr>
              <a:t>BAR GRAPH</a:t>
            </a:r>
          </a:p>
        </p:txBody>
      </p:sp>
      <p:sp>
        <p:nvSpPr>
          <p:cNvPr id="7" name="Rounded Rectangle 6">
            <a:extLst>
              <a:ext uri="{FF2B5EF4-FFF2-40B4-BE49-F238E27FC236}">
                <a16:creationId xmlns:a16="http://schemas.microsoft.com/office/drawing/2014/main" id="{6171AD03-07D6-2645-B3AE-354E074C184B}"/>
              </a:ext>
            </a:extLst>
          </p:cNvPr>
          <p:cNvSpPr/>
          <p:nvPr/>
        </p:nvSpPr>
        <p:spPr>
          <a:xfrm>
            <a:off x="3353215" y="1711235"/>
            <a:ext cx="8507859" cy="4147456"/>
          </a:xfrm>
          <a:prstGeom prst="round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5ECFF75E-B0C7-4243-BF9B-4685A9F64853}"/>
              </a:ext>
            </a:extLst>
          </p:cNvPr>
          <p:cNvSpPr txBox="1"/>
          <p:nvPr/>
        </p:nvSpPr>
        <p:spPr>
          <a:xfrm>
            <a:off x="8223069" y="1907526"/>
            <a:ext cx="3222171" cy="3754874"/>
          </a:xfrm>
          <a:prstGeom prst="rect">
            <a:avLst/>
          </a:prstGeom>
          <a:noFill/>
        </p:spPr>
        <p:txBody>
          <a:bodyPr wrap="square" rtlCol="0">
            <a:spAutoFit/>
          </a:bodyPr>
          <a:lstStyle/>
          <a:p>
            <a:pPr marL="285750" indent="-285750" algn="just">
              <a:buFont typeface="Arial" panose="020B0604020202020204" pitchFamily="34" charset="0"/>
              <a:buChar char="•"/>
            </a:pPr>
            <a:r>
              <a:rPr lang="en-US" sz="1700" dirty="0">
                <a:solidFill>
                  <a:schemeClr val="bg1"/>
                </a:solidFill>
                <a:latin typeface="Calibri" panose="020F0502020204030204" pitchFamily="34" charset="0"/>
                <a:cs typeface="Calibri" panose="020F0502020204030204" pitchFamily="34" charset="0"/>
              </a:rPr>
              <a:t>Bar graphs are used to compare two groupings of data or to follow changes over time.</a:t>
            </a:r>
          </a:p>
          <a:p>
            <a:pPr marL="285750" indent="-285750" algn="just">
              <a:buFont typeface="Arial" panose="020B0604020202020204" pitchFamily="34" charset="0"/>
              <a:buChar char="•"/>
            </a:pPr>
            <a:endParaRPr lang="en-US" sz="1700"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700" dirty="0">
                <a:solidFill>
                  <a:schemeClr val="bg1"/>
                </a:solidFill>
                <a:latin typeface="Calibri" panose="020F0502020204030204" pitchFamily="34" charset="0"/>
                <a:cs typeface="Calibri" panose="020F0502020204030204" pitchFamily="34" charset="0"/>
              </a:rPr>
              <a:t>In this case, the correlation values between the feature columns and the target label column, which is Sale Price in our instance, are being compared.</a:t>
            </a:r>
          </a:p>
          <a:p>
            <a:pPr marL="285750" indent="-285750" algn="just">
              <a:buFont typeface="Arial" panose="020B0604020202020204" pitchFamily="34" charset="0"/>
              <a:buChar char="•"/>
            </a:pPr>
            <a:endParaRPr lang="en-US" sz="1700"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sz="1700" dirty="0">
                <a:solidFill>
                  <a:schemeClr val="bg1"/>
                </a:solidFill>
                <a:latin typeface="Calibri" panose="020F0502020204030204" pitchFamily="34" charset="0"/>
                <a:cs typeface="Calibri" panose="020F0502020204030204" pitchFamily="34" charset="0"/>
              </a:rPr>
              <a:t>It reveals the information of positive and negative associated columns.</a:t>
            </a:r>
          </a:p>
        </p:txBody>
      </p:sp>
      <p:pic>
        <p:nvPicPr>
          <p:cNvPr id="5" name="Picture 4">
            <a:extLst>
              <a:ext uri="{FF2B5EF4-FFF2-40B4-BE49-F238E27FC236}">
                <a16:creationId xmlns:a16="http://schemas.microsoft.com/office/drawing/2014/main" id="{CFB4273C-4E9A-DC48-93DA-B6F2908B44D1}"/>
              </a:ext>
            </a:extLst>
          </p:cNvPr>
          <p:cNvPicPr>
            <a:picLocks noChangeAspect="1"/>
          </p:cNvPicPr>
          <p:nvPr/>
        </p:nvPicPr>
        <p:blipFill>
          <a:blip r:embed="rId2"/>
          <a:srcRect/>
          <a:stretch/>
        </p:blipFill>
        <p:spPr>
          <a:xfrm>
            <a:off x="1295400" y="1711235"/>
            <a:ext cx="6688183" cy="415587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076077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295400" y="1037254"/>
            <a:ext cx="9601200" cy="581297"/>
          </a:xfrm>
        </p:spPr>
        <p:txBody>
          <a:bodyPr>
            <a:normAutofit fontScale="90000"/>
          </a:bodyPr>
          <a:lstStyle/>
          <a:p>
            <a:r>
              <a:rPr lang="en-US" b="1" dirty="0">
                <a:latin typeface="Calibri" panose="020F0502020204030204" pitchFamily="34" charset="0"/>
                <a:cs typeface="Calibri" panose="020F0502020204030204" pitchFamily="34" charset="0"/>
              </a:rPr>
              <a:t>BOXEN PLOT</a:t>
            </a:r>
          </a:p>
        </p:txBody>
      </p:sp>
      <p:sp>
        <p:nvSpPr>
          <p:cNvPr id="6" name="Rounded Rectangle 5">
            <a:extLst>
              <a:ext uri="{FF2B5EF4-FFF2-40B4-BE49-F238E27FC236}">
                <a16:creationId xmlns:a16="http://schemas.microsoft.com/office/drawing/2014/main" id="{A6807C60-2CFB-7B43-ABD6-05AB28D32A05}"/>
              </a:ext>
            </a:extLst>
          </p:cNvPr>
          <p:cNvSpPr/>
          <p:nvPr/>
        </p:nvSpPr>
        <p:spPr>
          <a:xfrm>
            <a:off x="975775" y="1902092"/>
            <a:ext cx="7985345" cy="4116688"/>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5ECFF75E-B0C7-4243-BF9B-4685A9F64853}"/>
              </a:ext>
            </a:extLst>
          </p:cNvPr>
          <p:cNvSpPr txBox="1"/>
          <p:nvPr/>
        </p:nvSpPr>
        <p:spPr>
          <a:xfrm>
            <a:off x="1476311" y="2390776"/>
            <a:ext cx="3222171" cy="3139321"/>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A Boxen Plot, also known as a Whisker Plot, is used to show a summary of a group of data values that include attributes such as minimum, first quartile, median, third quartile, and maximum.</a:t>
            </a:r>
          </a:p>
          <a:p>
            <a:pPr marL="285750" indent="-285750" algn="just">
              <a:buFont typeface="Arial" panose="020B0604020202020204" pitchFamily="34" charset="0"/>
              <a:buChar char="•"/>
            </a:pPr>
            <a:endParaRPr lang="en-US"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We </a:t>
            </a:r>
            <a:r>
              <a:rPr lang="en-US" dirty="0" err="1">
                <a:solidFill>
                  <a:schemeClr val="bg1"/>
                </a:solidFill>
                <a:latin typeface="Calibri" panose="020F0502020204030204" pitchFamily="34" charset="0"/>
                <a:cs typeface="Calibri" panose="020F0502020204030204" pitchFamily="34" charset="0"/>
              </a:rPr>
              <a:t>utilised</a:t>
            </a:r>
            <a:r>
              <a:rPr lang="en-US" dirty="0">
                <a:solidFill>
                  <a:schemeClr val="bg1"/>
                </a:solidFill>
                <a:latin typeface="Calibri" panose="020F0502020204030204" pitchFamily="34" charset="0"/>
                <a:cs typeface="Calibri" panose="020F0502020204030204" pitchFamily="34" charset="0"/>
              </a:rPr>
              <a:t> it to find outlier information for all numeric datatype column values.</a:t>
            </a:r>
          </a:p>
        </p:txBody>
      </p:sp>
      <p:pic>
        <p:nvPicPr>
          <p:cNvPr id="5" name="Picture 4">
            <a:extLst>
              <a:ext uri="{FF2B5EF4-FFF2-40B4-BE49-F238E27FC236}">
                <a16:creationId xmlns:a16="http://schemas.microsoft.com/office/drawing/2014/main" id="{CFB4273C-4E9A-DC48-93DA-B6F2908B44D1}"/>
              </a:ext>
            </a:extLst>
          </p:cNvPr>
          <p:cNvPicPr>
            <a:picLocks noChangeAspect="1"/>
          </p:cNvPicPr>
          <p:nvPr/>
        </p:nvPicPr>
        <p:blipFill>
          <a:blip r:embed="rId2"/>
          <a:srcRect/>
          <a:stretch/>
        </p:blipFill>
        <p:spPr>
          <a:xfrm>
            <a:off x="5199018" y="439355"/>
            <a:ext cx="6309359" cy="597928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943288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295400" y="659674"/>
            <a:ext cx="9601200" cy="581297"/>
          </a:xfrm>
        </p:spPr>
        <p:txBody>
          <a:bodyPr>
            <a:normAutofit fontScale="90000"/>
          </a:bodyPr>
          <a:lstStyle/>
          <a:p>
            <a:r>
              <a:rPr lang="en-US" b="1" dirty="0">
                <a:latin typeface="Calibri" panose="020F0502020204030204" pitchFamily="34" charset="0"/>
                <a:cs typeface="Calibri" panose="020F0502020204030204" pitchFamily="34" charset="0"/>
              </a:rPr>
              <a:t>DISTRIBUTION PLOT</a:t>
            </a:r>
          </a:p>
        </p:txBody>
      </p:sp>
      <p:sp>
        <p:nvSpPr>
          <p:cNvPr id="6" name="Rounded Rectangle 5">
            <a:extLst>
              <a:ext uri="{FF2B5EF4-FFF2-40B4-BE49-F238E27FC236}">
                <a16:creationId xmlns:a16="http://schemas.microsoft.com/office/drawing/2014/main" id="{D98FF8B7-894A-5B43-904B-A1789121CCBA}"/>
              </a:ext>
            </a:extLst>
          </p:cNvPr>
          <p:cNvSpPr/>
          <p:nvPr/>
        </p:nvSpPr>
        <p:spPr>
          <a:xfrm>
            <a:off x="1028027" y="1536551"/>
            <a:ext cx="7985345" cy="4080477"/>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5ECFF75E-B0C7-4243-BF9B-4685A9F64853}"/>
              </a:ext>
            </a:extLst>
          </p:cNvPr>
          <p:cNvSpPr txBox="1"/>
          <p:nvPr/>
        </p:nvSpPr>
        <p:spPr>
          <a:xfrm>
            <a:off x="1367246" y="1865939"/>
            <a:ext cx="4345577" cy="3416320"/>
          </a:xfrm>
          <a:prstGeom prst="rect">
            <a:avLst/>
          </a:prstGeom>
          <a:noFill/>
        </p:spPr>
        <p:txBody>
          <a:bodyPr wrap="square" rtlCol="0">
            <a:spAutoFit/>
          </a:bodyPr>
          <a:lstStyle/>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Distribution plots compare the empirical distribution of sample data with the theoretical values anticipated from a specific distribution to visually analyze the distribution of sample data.</a:t>
            </a:r>
          </a:p>
          <a:p>
            <a:pPr marL="285750" indent="-285750" algn="just">
              <a:buFont typeface="Arial" panose="020B0604020202020204" pitchFamily="34" charset="0"/>
              <a:buChar char="•"/>
            </a:pPr>
            <a:endParaRPr lang="en-US"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It was utilized to examine the skewness information for numeric datatype column values in this case.</a:t>
            </a:r>
          </a:p>
          <a:p>
            <a:pPr marL="285750" indent="-285750" algn="just">
              <a:buFont typeface="Arial" panose="020B0604020202020204" pitchFamily="34" charset="0"/>
              <a:buChar char="•"/>
            </a:pPr>
            <a:endParaRPr lang="en-US" dirty="0">
              <a:solidFill>
                <a:schemeClr val="bg1"/>
              </a:solidFill>
              <a:latin typeface="Calibri" panose="020F0502020204030204" pitchFamily="34" charset="0"/>
              <a:cs typeface="Calibri" panose="020F0502020204030204" pitchFamily="34" charset="0"/>
            </a:endParaRPr>
          </a:p>
          <a:p>
            <a:pPr marL="285750" indent="-285750" algn="just">
              <a:buFont typeface="Arial" panose="020B0604020202020204" pitchFamily="34" charset="0"/>
              <a:buChar char="•"/>
            </a:pPr>
            <a:r>
              <a:rPr lang="en-US" dirty="0">
                <a:solidFill>
                  <a:schemeClr val="bg1"/>
                </a:solidFill>
                <a:latin typeface="Calibri" panose="020F0502020204030204" pitchFamily="34" charset="0"/>
                <a:cs typeface="Calibri" panose="020F0502020204030204" pitchFamily="34" charset="0"/>
              </a:rPr>
              <a:t>A normal distribution resembling a bell shape curve is typically suitable.</a:t>
            </a:r>
          </a:p>
        </p:txBody>
      </p:sp>
      <p:pic>
        <p:nvPicPr>
          <p:cNvPr id="5" name="Picture 4">
            <a:extLst>
              <a:ext uri="{FF2B5EF4-FFF2-40B4-BE49-F238E27FC236}">
                <a16:creationId xmlns:a16="http://schemas.microsoft.com/office/drawing/2014/main" id="{CFB4273C-4E9A-DC48-93DA-B6F2908B44D1}"/>
              </a:ext>
            </a:extLst>
          </p:cNvPr>
          <p:cNvPicPr>
            <a:picLocks noChangeAspect="1"/>
          </p:cNvPicPr>
          <p:nvPr/>
        </p:nvPicPr>
        <p:blipFill>
          <a:blip r:embed="rId2"/>
          <a:srcRect/>
          <a:stretch/>
        </p:blipFill>
        <p:spPr>
          <a:xfrm>
            <a:off x="6300650" y="659675"/>
            <a:ext cx="5116287" cy="560293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702918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295400" y="816428"/>
            <a:ext cx="9601200" cy="581297"/>
          </a:xfrm>
        </p:spPr>
        <p:txBody>
          <a:bodyPr>
            <a:normAutofit fontScale="90000"/>
          </a:bodyPr>
          <a:lstStyle/>
          <a:p>
            <a:r>
              <a:rPr lang="en-US" b="1" dirty="0">
                <a:latin typeface="Calibri" panose="020F0502020204030204" pitchFamily="34" charset="0"/>
                <a:cs typeface="Calibri" panose="020F0502020204030204" pitchFamily="34" charset="0"/>
              </a:rPr>
              <a:t>MODEL TRAINING PHASES</a:t>
            </a:r>
          </a:p>
        </p:txBody>
      </p:sp>
      <p:pic>
        <p:nvPicPr>
          <p:cNvPr id="6" name="Content Placeholder 7">
            <a:extLst>
              <a:ext uri="{FF2B5EF4-FFF2-40B4-BE49-F238E27FC236}">
                <a16:creationId xmlns:a16="http://schemas.microsoft.com/office/drawing/2014/main" id="{796004B4-D263-1243-BD0A-2BF7E304104E}"/>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426029" y="1670295"/>
            <a:ext cx="8344989" cy="418537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55036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2156C-07EB-7545-B48D-B6857C8DBDBA}"/>
              </a:ext>
            </a:extLst>
          </p:cNvPr>
          <p:cNvSpPr>
            <a:spLocks noGrp="1"/>
          </p:cNvSpPr>
          <p:nvPr>
            <p:ph type="title"/>
          </p:nvPr>
        </p:nvSpPr>
        <p:spPr>
          <a:xfrm>
            <a:off x="1371600" y="1219630"/>
            <a:ext cx="9601200" cy="764177"/>
          </a:xfrm>
        </p:spPr>
        <p:txBody>
          <a:bodyPr>
            <a:normAutofit/>
          </a:bodyPr>
          <a:lstStyle/>
          <a:p>
            <a:r>
              <a:rPr lang="en-IN" sz="3200" b="1" dirty="0">
                <a:latin typeface="Calibri" panose="020F0502020204030204" pitchFamily="34" charset="0"/>
                <a:cs typeface="Calibri" panose="020F0502020204030204" pitchFamily="34" charset="0"/>
              </a:rPr>
              <a:t>ACKNOWLEDGMENT</a:t>
            </a:r>
            <a:endParaRPr lang="en-US" sz="2800" b="1" dirty="0">
              <a:latin typeface="Calibri" panose="020F0502020204030204" pitchFamily="34" charset="0"/>
              <a:cs typeface="Calibri" panose="020F0502020204030204" pitchFamily="34" charset="0"/>
            </a:endParaRPr>
          </a:p>
        </p:txBody>
      </p:sp>
      <p:sp>
        <p:nvSpPr>
          <p:cNvPr id="5" name="Rounded Rectangle 4">
            <a:extLst>
              <a:ext uri="{FF2B5EF4-FFF2-40B4-BE49-F238E27FC236}">
                <a16:creationId xmlns:a16="http://schemas.microsoft.com/office/drawing/2014/main" id="{33B818D0-779D-494C-8B8B-C4A9D9E758B9}"/>
              </a:ext>
            </a:extLst>
          </p:cNvPr>
          <p:cNvSpPr/>
          <p:nvPr/>
        </p:nvSpPr>
        <p:spPr>
          <a:xfrm>
            <a:off x="1273628" y="1889330"/>
            <a:ext cx="9901646" cy="3749040"/>
          </a:xfrm>
          <a:prstGeom prst="round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3A293F57-3187-A649-A0B1-4C742A9184B3}"/>
              </a:ext>
            </a:extLst>
          </p:cNvPr>
          <p:cNvSpPr txBox="1"/>
          <p:nvPr/>
        </p:nvSpPr>
        <p:spPr>
          <a:xfrm>
            <a:off x="1371601" y="2102928"/>
            <a:ext cx="9601200" cy="3416320"/>
          </a:xfrm>
          <a:prstGeom prst="rect">
            <a:avLst/>
          </a:prstGeom>
          <a:noFill/>
        </p:spPr>
        <p:txBody>
          <a:bodyPr wrap="square" rtlCol="0">
            <a:spAutoFit/>
          </a:bodyPr>
          <a:lstStyle/>
          <a:p>
            <a:pPr marL="342900" indent="-3429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I'd like to express my heartfelt gratitude to my SME (Subject Matter Expert) Khushboo Garg, as well as Flip Robo Technologies, for allowing me to work on this project on Surprise Housing Price Prediction, as well as for assisting me in conducting extensive research that allowed me to learn a lot of new things.</a:t>
            </a:r>
          </a:p>
          <a:p>
            <a:pPr marL="342900" indent="-342900" algn="just">
              <a:buFont typeface="Arial" panose="020B0604020202020204" pitchFamily="34" charset="0"/>
              <a:buChar char="•"/>
            </a:pPr>
            <a:endParaRPr lang="en-US" sz="2400" dirty="0">
              <a:solidFill>
                <a:schemeClr val="bg1"/>
              </a:solidFill>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In addition, I used a few other resources to assist me finish the job. I made sure to learn from the samples and adjust things to fit my project's needs.</a:t>
            </a:r>
          </a:p>
        </p:txBody>
      </p:sp>
    </p:spTree>
    <p:extLst>
      <p:ext uri="{BB962C8B-B14F-4D97-AF65-F5344CB8AC3E}">
        <p14:creationId xmlns:p14="http://schemas.microsoft.com/office/powerpoint/2010/main" val="7728021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47CA8DB1-5BF5-D94F-A92F-636C54EA34C1}"/>
              </a:ext>
            </a:extLst>
          </p:cNvPr>
          <p:cNvSpPr/>
          <p:nvPr/>
        </p:nvSpPr>
        <p:spPr>
          <a:xfrm>
            <a:off x="968828" y="1397724"/>
            <a:ext cx="7985345" cy="4983481"/>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295400" y="646611"/>
            <a:ext cx="9601200" cy="581297"/>
          </a:xfrm>
        </p:spPr>
        <p:txBody>
          <a:bodyPr>
            <a:normAutofit fontScale="90000"/>
          </a:bodyPr>
          <a:lstStyle/>
          <a:p>
            <a:r>
              <a:rPr lang="en-US" b="1" dirty="0">
                <a:latin typeface="Calibri" panose="020F0502020204030204" pitchFamily="34" charset="0"/>
                <a:cs typeface="Calibri" panose="020F0502020204030204" pitchFamily="34" charset="0"/>
              </a:rPr>
              <a:t>MODEL/S DEVELOPMENT</a:t>
            </a:r>
          </a:p>
        </p:txBody>
      </p:sp>
      <p:sp>
        <p:nvSpPr>
          <p:cNvPr id="3" name="TextBox 2">
            <a:extLst>
              <a:ext uri="{FF2B5EF4-FFF2-40B4-BE49-F238E27FC236}">
                <a16:creationId xmlns:a16="http://schemas.microsoft.com/office/drawing/2014/main" id="{611149B1-3AE7-7149-8A13-F82A04184651}"/>
              </a:ext>
            </a:extLst>
          </p:cNvPr>
          <p:cNvSpPr txBox="1"/>
          <p:nvPr/>
        </p:nvSpPr>
        <p:spPr>
          <a:xfrm>
            <a:off x="1375745" y="1565752"/>
            <a:ext cx="7171509" cy="4647426"/>
          </a:xfrm>
          <a:prstGeom prst="rect">
            <a:avLst/>
          </a:prstGeom>
          <a:noFill/>
        </p:spPr>
        <p:txBody>
          <a:bodyPr wrap="square" rtlCol="0">
            <a:spAutoFit/>
          </a:bodyPr>
          <a:lstStyle/>
          <a:p>
            <a:r>
              <a:rPr lang="en-IN" sz="2800" u="sng" dirty="0">
                <a:solidFill>
                  <a:schemeClr val="bg1"/>
                </a:solidFill>
                <a:latin typeface="Calibri" panose="020F0502020204030204" pitchFamily="34" charset="0"/>
                <a:cs typeface="Calibri" panose="020F0502020204030204" pitchFamily="34" charset="0"/>
              </a:rPr>
              <a:t>The algorithms used on training and test data are as follows:-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Linear Regression Model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Ridge Regularization Regression Model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Lasso Regularization Regression Model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Support Vector Regression Model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Decision Tree Regression Model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Random Forest Regression Model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K Nearest Neighbours Regression Model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Gradient Boosting Regression Model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Ada Boost Regression Model </a:t>
            </a:r>
          </a:p>
          <a:p>
            <a:pPr marL="285750" indent="-285750">
              <a:buFont typeface="Arial" panose="020B0604020202020204" pitchFamily="34" charset="0"/>
              <a:buChar char="•"/>
            </a:pPr>
            <a:r>
              <a:rPr lang="en-IN" sz="2400" dirty="0">
                <a:solidFill>
                  <a:schemeClr val="bg1"/>
                </a:solidFill>
                <a:latin typeface="Calibri" panose="020F0502020204030204" pitchFamily="34" charset="0"/>
                <a:cs typeface="Calibri" panose="020F0502020204030204" pitchFamily="34" charset="0"/>
              </a:rPr>
              <a:t>Extra Trees Regression Model </a:t>
            </a:r>
          </a:p>
        </p:txBody>
      </p:sp>
    </p:spTree>
    <p:extLst>
      <p:ext uri="{BB962C8B-B14F-4D97-AF65-F5344CB8AC3E}">
        <p14:creationId xmlns:p14="http://schemas.microsoft.com/office/powerpoint/2010/main" val="18044454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295400" y="646611"/>
            <a:ext cx="9601200" cy="581297"/>
          </a:xfrm>
        </p:spPr>
        <p:txBody>
          <a:bodyPr>
            <a:noAutofit/>
          </a:bodyPr>
          <a:lstStyle/>
          <a:p>
            <a:r>
              <a:rPr lang="en-US" sz="3600" b="1" dirty="0">
                <a:latin typeface="Calibri" panose="020F0502020204030204" pitchFamily="34" charset="0"/>
                <a:cs typeface="Calibri" panose="020F0502020204030204" pitchFamily="34" charset="0"/>
              </a:rPr>
              <a:t>EVALUATION AND </a:t>
            </a:r>
            <a:r>
              <a:rPr lang="en-IN" sz="3600" b="1" dirty="0">
                <a:latin typeface="Calibri" panose="020F0502020204030204" pitchFamily="34" charset="0"/>
                <a:cs typeface="Calibri" panose="020F0502020204030204" pitchFamily="34" charset="0"/>
              </a:rPr>
              <a:t>HYPER PARAMETER TUNING</a:t>
            </a:r>
            <a:endParaRPr lang="en-US" sz="3600" b="1" dirty="0">
              <a:latin typeface="Calibri" panose="020F0502020204030204" pitchFamily="34" charset="0"/>
              <a:cs typeface="Calibri" panose="020F0502020204030204" pitchFamily="34" charset="0"/>
            </a:endParaRPr>
          </a:p>
        </p:txBody>
      </p:sp>
      <p:sp>
        <p:nvSpPr>
          <p:cNvPr id="4" name="Rounded Rectangle 3">
            <a:extLst>
              <a:ext uri="{FF2B5EF4-FFF2-40B4-BE49-F238E27FC236}">
                <a16:creationId xmlns:a16="http://schemas.microsoft.com/office/drawing/2014/main" id="{B20BDBE3-FD7D-3F47-9294-AC2975961BDE}"/>
              </a:ext>
            </a:extLst>
          </p:cNvPr>
          <p:cNvSpPr/>
          <p:nvPr/>
        </p:nvSpPr>
        <p:spPr>
          <a:xfrm>
            <a:off x="1295400" y="1371600"/>
            <a:ext cx="9350829" cy="4624253"/>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611149B1-3AE7-7149-8A13-F82A04184651}"/>
              </a:ext>
            </a:extLst>
          </p:cNvPr>
          <p:cNvSpPr txBox="1"/>
          <p:nvPr/>
        </p:nvSpPr>
        <p:spPr>
          <a:xfrm>
            <a:off x="1685108" y="1619795"/>
            <a:ext cx="8464731" cy="4154984"/>
          </a:xfrm>
          <a:prstGeom prst="rect">
            <a:avLst/>
          </a:prstGeom>
          <a:noFill/>
        </p:spPr>
        <p:txBody>
          <a:bodyPr wrap="square" rtlCol="0">
            <a:spAutoFit/>
          </a:bodyPr>
          <a:lstStyle/>
          <a:p>
            <a:pPr algn="just"/>
            <a:r>
              <a:rPr lang="en-US" sz="2400" dirty="0">
                <a:solidFill>
                  <a:schemeClr val="bg1"/>
                </a:solidFill>
                <a:latin typeface="Calibri" panose="020F0502020204030204" pitchFamily="34" charset="0"/>
                <a:cs typeface="Calibri" panose="020F0502020204030204" pitchFamily="34" charset="0"/>
              </a:rPr>
              <a:t>The key metrics used here were:</a:t>
            </a:r>
          </a:p>
          <a:p>
            <a:pPr marL="914400" lvl="1" indent="-4572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R2 score</a:t>
            </a:r>
          </a:p>
          <a:p>
            <a:pPr marL="914400" lvl="1" indent="-4572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Cross Validation Score</a:t>
            </a:r>
          </a:p>
          <a:p>
            <a:pPr marL="914400" lvl="1" indent="-4572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MAE</a:t>
            </a:r>
          </a:p>
          <a:p>
            <a:pPr marL="914400" lvl="1" indent="-4572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MSE</a:t>
            </a:r>
          </a:p>
          <a:p>
            <a:pPr marL="914400" lvl="1" indent="-4572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RMSE</a:t>
            </a:r>
          </a:p>
          <a:p>
            <a:pPr algn="just"/>
            <a:r>
              <a:rPr lang="en-US" sz="2400" dirty="0">
                <a:solidFill>
                  <a:schemeClr val="bg1"/>
                </a:solidFill>
                <a:latin typeface="Calibri" panose="020F0502020204030204" pitchFamily="34" charset="0"/>
                <a:cs typeface="Calibri" panose="020F0502020204030204" pitchFamily="34" charset="0"/>
              </a:rPr>
              <a:t>Using Hyperparameter Tuning, we sought to discover the optimal parameter list to improve our accuracy ratings.</a:t>
            </a:r>
          </a:p>
          <a:p>
            <a:pPr algn="just"/>
            <a:endParaRPr lang="en-US" sz="2400" dirty="0">
              <a:solidFill>
                <a:schemeClr val="bg1"/>
              </a:solidFill>
              <a:latin typeface="Calibri" panose="020F0502020204030204" pitchFamily="34" charset="0"/>
              <a:cs typeface="Calibri" panose="020F0502020204030204" pitchFamily="34" charset="0"/>
            </a:endParaRPr>
          </a:p>
          <a:p>
            <a:pPr algn="just"/>
            <a:r>
              <a:rPr lang="en-US" sz="2400" dirty="0">
                <a:solidFill>
                  <a:schemeClr val="bg1"/>
                </a:solidFill>
                <a:latin typeface="Calibri" panose="020F0502020204030204" pitchFamily="34" charset="0"/>
                <a:cs typeface="Calibri" panose="020F0502020204030204" pitchFamily="34" charset="0"/>
              </a:rPr>
              <a:t>We utilized the Grid Search CV technique with 5 folds to attain a higher score.</a:t>
            </a:r>
          </a:p>
        </p:txBody>
      </p:sp>
    </p:spTree>
    <p:extLst>
      <p:ext uri="{BB962C8B-B14F-4D97-AF65-F5344CB8AC3E}">
        <p14:creationId xmlns:p14="http://schemas.microsoft.com/office/powerpoint/2010/main" val="31023900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C6711FCF-A1A4-F74F-97D0-6FB7907A3040}"/>
              </a:ext>
            </a:extLst>
          </p:cNvPr>
          <p:cNvSpPr/>
          <p:nvPr/>
        </p:nvSpPr>
        <p:spPr>
          <a:xfrm>
            <a:off x="1295400" y="1463041"/>
            <a:ext cx="9381309" cy="4167051"/>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EF78709-1D54-CD46-B8A2-3F8220C145CB}"/>
              </a:ext>
            </a:extLst>
          </p:cNvPr>
          <p:cNvSpPr>
            <a:spLocks noGrp="1"/>
          </p:cNvSpPr>
          <p:nvPr>
            <p:ph type="title"/>
          </p:nvPr>
        </p:nvSpPr>
        <p:spPr>
          <a:xfrm>
            <a:off x="1295400" y="646611"/>
            <a:ext cx="9601200" cy="581297"/>
          </a:xfrm>
        </p:spPr>
        <p:txBody>
          <a:bodyPr>
            <a:noAutofit/>
          </a:bodyPr>
          <a:lstStyle/>
          <a:p>
            <a:r>
              <a:rPr lang="en-US" sz="3600" b="1" dirty="0">
                <a:latin typeface="Calibri" panose="020F0502020204030204" pitchFamily="34" charset="0"/>
                <a:cs typeface="Calibri" panose="020F0502020204030204" pitchFamily="34" charset="0"/>
              </a:rPr>
              <a:t>CONCLUSION AND SCOPE FOR FUTURE WORK</a:t>
            </a:r>
          </a:p>
        </p:txBody>
      </p:sp>
      <p:sp>
        <p:nvSpPr>
          <p:cNvPr id="3" name="TextBox 2">
            <a:extLst>
              <a:ext uri="{FF2B5EF4-FFF2-40B4-BE49-F238E27FC236}">
                <a16:creationId xmlns:a16="http://schemas.microsoft.com/office/drawing/2014/main" id="{611149B1-3AE7-7149-8A13-F82A04184651}"/>
              </a:ext>
            </a:extLst>
          </p:cNvPr>
          <p:cNvSpPr txBox="1"/>
          <p:nvPr/>
        </p:nvSpPr>
        <p:spPr>
          <a:xfrm>
            <a:off x="1547950" y="1861457"/>
            <a:ext cx="8854440" cy="3416320"/>
          </a:xfrm>
          <a:prstGeom prst="rect">
            <a:avLst/>
          </a:prstGeom>
          <a:noFill/>
        </p:spPr>
        <p:txBody>
          <a:bodyPr wrap="square" rtlCol="0">
            <a:spAutoFit/>
          </a:bodyPr>
          <a:lstStyle/>
          <a:p>
            <a:pPr marL="342900" indent="-3429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Throughout this research, I ran into a difficulty with a lack of data to train machine learning models on.</a:t>
            </a:r>
          </a:p>
          <a:p>
            <a:pPr marL="342900" indent="-3429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Many columns have the identical data in more than 80% of the rows, causing our model's performance to suffer.</a:t>
            </a:r>
          </a:p>
          <a:p>
            <a:pPr marL="342900" indent="-3429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Another difficulty is that this data collection has a big number of missing values, thus we must manually fill those missing values in the proper manner.</a:t>
            </a:r>
          </a:p>
          <a:p>
            <a:pPr marL="342900" indent="-342900" algn="just">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With some feature engineering and thorough hyper-parameter adjustment, we can still increase the accuracy of our model.</a:t>
            </a:r>
          </a:p>
        </p:txBody>
      </p:sp>
    </p:spTree>
    <p:extLst>
      <p:ext uri="{BB962C8B-B14F-4D97-AF65-F5344CB8AC3E}">
        <p14:creationId xmlns:p14="http://schemas.microsoft.com/office/powerpoint/2010/main" val="39264161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2D4CCB-2347-5C40-BCA3-07FA7559B02B}"/>
              </a:ext>
            </a:extLst>
          </p:cNvPr>
          <p:cNvPicPr>
            <a:picLocks noChangeAspect="1"/>
          </p:cNvPicPr>
          <p:nvPr/>
        </p:nvPicPr>
        <p:blipFill>
          <a:blip r:embed="rId2">
            <a:duotone>
              <a:prstClr val="black"/>
              <a:schemeClr val="accent6">
                <a:tint val="45000"/>
                <a:satMod val="400000"/>
              </a:schemeClr>
            </a:duotone>
          </a:blip>
          <a:stretch>
            <a:fillRect/>
          </a:stretch>
        </p:blipFill>
        <p:spPr>
          <a:xfrm>
            <a:off x="701039" y="894805"/>
            <a:ext cx="10546081" cy="5068389"/>
          </a:xfrm>
          <a:prstGeom prst="rect">
            <a:avLst/>
          </a:prstGeom>
        </p:spPr>
      </p:pic>
    </p:spTree>
    <p:extLst>
      <p:ext uri="{BB962C8B-B14F-4D97-AF65-F5344CB8AC3E}">
        <p14:creationId xmlns:p14="http://schemas.microsoft.com/office/powerpoint/2010/main" val="1031257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1BF858DC-9719-334F-93A7-34EDDB5D45A7}"/>
              </a:ext>
            </a:extLst>
          </p:cNvPr>
          <p:cNvSpPr/>
          <p:nvPr/>
        </p:nvSpPr>
        <p:spPr>
          <a:xfrm>
            <a:off x="1371600" y="1771762"/>
            <a:ext cx="9901646" cy="4106523"/>
          </a:xfrm>
          <a:prstGeom prst="round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1C2156C-07EB-7545-B48D-B6857C8DBDBA}"/>
              </a:ext>
            </a:extLst>
          </p:cNvPr>
          <p:cNvSpPr>
            <a:spLocks noGrp="1"/>
          </p:cNvSpPr>
          <p:nvPr>
            <p:ph type="title"/>
          </p:nvPr>
        </p:nvSpPr>
        <p:spPr>
          <a:xfrm>
            <a:off x="1371600" y="1087802"/>
            <a:ext cx="9601200" cy="764177"/>
          </a:xfrm>
        </p:spPr>
        <p:txBody>
          <a:bodyPr>
            <a:normAutofit/>
          </a:bodyPr>
          <a:lstStyle/>
          <a:p>
            <a:r>
              <a:rPr lang="en-IN" sz="3200" b="1" dirty="0">
                <a:latin typeface="Calibri" panose="020F0502020204030204" pitchFamily="34" charset="0"/>
                <a:cs typeface="Calibri" panose="020F0502020204030204" pitchFamily="34" charset="0"/>
              </a:rPr>
              <a:t>INTRODUCTION</a:t>
            </a:r>
            <a:endParaRPr lang="en-US" sz="3200" b="1"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3A293F57-3187-A649-A0B1-4C742A9184B3}"/>
              </a:ext>
            </a:extLst>
          </p:cNvPr>
          <p:cNvSpPr txBox="1"/>
          <p:nvPr/>
        </p:nvSpPr>
        <p:spPr>
          <a:xfrm>
            <a:off x="1574075" y="1932197"/>
            <a:ext cx="9344297" cy="3785652"/>
          </a:xfrm>
          <a:prstGeom prst="rect">
            <a:avLst/>
          </a:prstGeom>
          <a:noFill/>
        </p:spPr>
        <p:txBody>
          <a:bodyPr wrap="square" rtlCol="0">
            <a:spAutoFit/>
          </a:bodyPr>
          <a:lstStyle/>
          <a:p>
            <a:pPr algn="just"/>
            <a:r>
              <a:rPr lang="en-US" sz="2400" dirty="0">
                <a:solidFill>
                  <a:schemeClr val="bg1"/>
                </a:solidFill>
                <a:latin typeface="Calibri" panose="020F0502020204030204" pitchFamily="34" charset="0"/>
                <a:cs typeface="Calibri" panose="020F0502020204030204" pitchFamily="34" charset="0"/>
              </a:rPr>
              <a:t>Surprise Housing is a US based Real estate and housing company who is trying to entry into Australian Real estate market. The company is looking at prospective properties to buy houses to enter the market. We are required to build a model using Machine Learning in order to predict the actual value of the prospective properties and decide whether to invest in them or not.</a:t>
            </a:r>
          </a:p>
          <a:p>
            <a:pPr algn="just"/>
            <a:endParaRPr lang="en-US" sz="2400" dirty="0">
              <a:solidFill>
                <a:schemeClr val="bg1"/>
              </a:solidFill>
              <a:latin typeface="Calibri" panose="020F0502020204030204" pitchFamily="34" charset="0"/>
              <a:cs typeface="Calibri" panose="020F0502020204030204" pitchFamily="34" charset="0"/>
            </a:endParaRPr>
          </a:p>
          <a:p>
            <a:pPr algn="just"/>
            <a:r>
              <a:rPr lang="en-US" sz="2400" dirty="0">
                <a:solidFill>
                  <a:schemeClr val="bg1"/>
                </a:solidFill>
                <a:latin typeface="Calibri" panose="020F0502020204030204" pitchFamily="34" charset="0"/>
                <a:cs typeface="Calibri" panose="020F0502020204030204" pitchFamily="34" charset="0"/>
              </a:rPr>
              <a:t>For this Surprise Housing wants to know:</a:t>
            </a:r>
          </a:p>
          <a:p>
            <a:pPr marL="971550" lvl="1" indent="-514350" algn="just">
              <a:buFont typeface="+mj-lt"/>
              <a:buAutoNum type="arabicPeriod"/>
            </a:pPr>
            <a:r>
              <a:rPr lang="en-US" sz="2400" dirty="0">
                <a:solidFill>
                  <a:schemeClr val="bg1"/>
                </a:solidFill>
                <a:latin typeface="Calibri" panose="020F0502020204030204" pitchFamily="34" charset="0"/>
                <a:cs typeface="Calibri" panose="020F0502020204030204" pitchFamily="34" charset="0"/>
              </a:rPr>
              <a:t> Which variables are important to predict the sale price of house?</a:t>
            </a:r>
          </a:p>
          <a:p>
            <a:pPr marL="971550" lvl="1" indent="-514350" algn="just">
              <a:buFont typeface="+mj-lt"/>
              <a:buAutoNum type="arabicPeriod"/>
            </a:pPr>
            <a:r>
              <a:rPr lang="en-US" sz="2400" dirty="0">
                <a:solidFill>
                  <a:schemeClr val="bg1"/>
                </a:solidFill>
                <a:latin typeface="Calibri" panose="020F0502020204030204" pitchFamily="34" charset="0"/>
                <a:cs typeface="Calibri" panose="020F0502020204030204" pitchFamily="34" charset="0"/>
              </a:rPr>
              <a:t> How do these feature variables describe the price of the house?</a:t>
            </a:r>
          </a:p>
        </p:txBody>
      </p:sp>
    </p:spTree>
    <p:extLst>
      <p:ext uri="{BB962C8B-B14F-4D97-AF65-F5344CB8AC3E}">
        <p14:creationId xmlns:p14="http://schemas.microsoft.com/office/powerpoint/2010/main" val="3844461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885C68D6-0520-5B4E-9132-CD9F1EF277AB}"/>
              </a:ext>
            </a:extLst>
          </p:cNvPr>
          <p:cNvSpPr/>
          <p:nvPr/>
        </p:nvSpPr>
        <p:spPr>
          <a:xfrm>
            <a:off x="1371600" y="1423851"/>
            <a:ext cx="9157063" cy="4820195"/>
          </a:xfrm>
          <a:prstGeom prst="round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D1C2156C-07EB-7545-B48D-B6857C8DBDBA}"/>
              </a:ext>
            </a:extLst>
          </p:cNvPr>
          <p:cNvSpPr>
            <a:spLocks noGrp="1"/>
          </p:cNvSpPr>
          <p:nvPr>
            <p:ph type="title"/>
          </p:nvPr>
        </p:nvSpPr>
        <p:spPr>
          <a:xfrm>
            <a:off x="1371600" y="827744"/>
            <a:ext cx="9601200" cy="764177"/>
          </a:xfrm>
        </p:spPr>
        <p:txBody>
          <a:bodyPr>
            <a:normAutofit/>
          </a:bodyPr>
          <a:lstStyle/>
          <a:p>
            <a:r>
              <a:rPr lang="en-US" sz="2800" b="1" dirty="0">
                <a:latin typeface="Calibri" panose="020F0502020204030204" pitchFamily="34" charset="0"/>
                <a:cs typeface="Calibri" panose="020F0502020204030204" pitchFamily="34" charset="0"/>
              </a:rPr>
              <a:t>AGENDA</a:t>
            </a:r>
          </a:p>
        </p:txBody>
      </p:sp>
      <p:sp>
        <p:nvSpPr>
          <p:cNvPr id="4" name="TextBox 3">
            <a:extLst>
              <a:ext uri="{FF2B5EF4-FFF2-40B4-BE49-F238E27FC236}">
                <a16:creationId xmlns:a16="http://schemas.microsoft.com/office/drawing/2014/main" id="{3A293F57-3187-A649-A0B1-4C742A9184B3}"/>
              </a:ext>
            </a:extLst>
          </p:cNvPr>
          <p:cNvSpPr txBox="1"/>
          <p:nvPr/>
        </p:nvSpPr>
        <p:spPr>
          <a:xfrm>
            <a:off x="1778728" y="1591921"/>
            <a:ext cx="8634547" cy="4524315"/>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 Analytical Problem Framing</a:t>
            </a:r>
          </a:p>
          <a:p>
            <a:pPr marL="925830" lvl="1" indent="-514350">
              <a:buFont typeface="+mj-lt"/>
              <a:buAutoNum type="arabicPeriod"/>
            </a:pPr>
            <a:r>
              <a:rPr lang="en-US" sz="2400" dirty="0">
                <a:solidFill>
                  <a:schemeClr val="bg1"/>
                </a:solidFill>
                <a:latin typeface="Calibri" panose="020F0502020204030204" pitchFamily="34" charset="0"/>
                <a:cs typeface="Calibri" panose="020F0502020204030204" pitchFamily="34" charset="0"/>
              </a:rPr>
              <a:t>Exploratory Data Analysis (EDA)</a:t>
            </a:r>
          </a:p>
          <a:p>
            <a:pPr marL="925830" lvl="1" indent="-514350">
              <a:buFont typeface="+mj-lt"/>
              <a:buAutoNum type="arabicPeriod"/>
            </a:pPr>
            <a:r>
              <a:rPr lang="en-US" sz="2400" dirty="0">
                <a:solidFill>
                  <a:schemeClr val="bg1"/>
                </a:solidFill>
                <a:latin typeface="Calibri" panose="020F0502020204030204" pitchFamily="34" charset="0"/>
                <a:cs typeface="Calibri" panose="020F0502020204030204" pitchFamily="34" charset="0"/>
              </a:rPr>
              <a:t>Visualizations</a:t>
            </a:r>
          </a:p>
          <a:p>
            <a:pPr marL="411480" lvl="1"/>
            <a:endParaRPr lang="en-US" sz="2400" dirty="0">
              <a:solidFill>
                <a:schemeClr val="bg1"/>
              </a:solidFill>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 Data Pre-Processing on train and test datasets</a:t>
            </a:r>
          </a:p>
          <a:p>
            <a:pPr marL="342900" indent="-342900">
              <a:buFont typeface="Arial" panose="020B0604020202020204" pitchFamily="34" charset="0"/>
              <a:buChar char="•"/>
            </a:pPr>
            <a:endParaRPr lang="en-US" sz="2400" dirty="0">
              <a:solidFill>
                <a:schemeClr val="bg1"/>
              </a:solidFill>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 Model/s Development and Evaluation</a:t>
            </a:r>
          </a:p>
          <a:p>
            <a:pPr marL="342900" indent="-342900">
              <a:buFont typeface="Arial" panose="020B0604020202020204" pitchFamily="34" charset="0"/>
              <a:buChar char="•"/>
            </a:pPr>
            <a:endParaRPr lang="en-US" sz="2400" dirty="0">
              <a:solidFill>
                <a:schemeClr val="bg1"/>
              </a:solidFill>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 Performing hyper parameter tuning, saving the best model and predicting the label</a:t>
            </a:r>
          </a:p>
          <a:p>
            <a:pPr marL="342900" indent="-342900">
              <a:buFont typeface="Arial" panose="020B0604020202020204" pitchFamily="34" charset="0"/>
              <a:buChar char="•"/>
            </a:pPr>
            <a:endParaRPr lang="en-US" sz="2400" dirty="0">
              <a:solidFill>
                <a:schemeClr val="bg1"/>
              </a:solidFill>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400" dirty="0">
                <a:solidFill>
                  <a:schemeClr val="bg1"/>
                </a:solidFill>
                <a:latin typeface="Calibri" panose="020F0502020204030204" pitchFamily="34" charset="0"/>
                <a:cs typeface="Calibri" panose="020F0502020204030204" pitchFamily="34" charset="0"/>
              </a:rPr>
              <a:t> Conclusion and future work discussion</a:t>
            </a:r>
          </a:p>
        </p:txBody>
      </p:sp>
    </p:spTree>
    <p:extLst>
      <p:ext uri="{BB962C8B-B14F-4D97-AF65-F5344CB8AC3E}">
        <p14:creationId xmlns:p14="http://schemas.microsoft.com/office/powerpoint/2010/main" val="1444222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2156C-07EB-7545-B48D-B6857C8DBDBA}"/>
              </a:ext>
            </a:extLst>
          </p:cNvPr>
          <p:cNvSpPr>
            <a:spLocks noGrp="1"/>
          </p:cNvSpPr>
          <p:nvPr>
            <p:ph type="title"/>
          </p:nvPr>
        </p:nvSpPr>
        <p:spPr>
          <a:xfrm>
            <a:off x="1371600" y="738511"/>
            <a:ext cx="9601200" cy="764177"/>
          </a:xfrm>
        </p:spPr>
        <p:txBody>
          <a:bodyPr>
            <a:noAutofit/>
          </a:bodyPr>
          <a:lstStyle/>
          <a:p>
            <a:r>
              <a:rPr lang="en-US" sz="3200" b="1" dirty="0">
                <a:latin typeface="Calibri" panose="020F0502020204030204" pitchFamily="34" charset="0"/>
                <a:cs typeface="Calibri" panose="020F0502020204030204" pitchFamily="34" charset="0"/>
              </a:rPr>
              <a:t>Hardware - Software Requirements and Tools Used</a:t>
            </a:r>
          </a:p>
        </p:txBody>
      </p:sp>
      <p:sp>
        <p:nvSpPr>
          <p:cNvPr id="4" name="TextBox 3">
            <a:extLst>
              <a:ext uri="{FF2B5EF4-FFF2-40B4-BE49-F238E27FC236}">
                <a16:creationId xmlns:a16="http://schemas.microsoft.com/office/drawing/2014/main" id="{3A293F57-3187-A649-A0B1-4C742A9184B3}"/>
              </a:ext>
            </a:extLst>
          </p:cNvPr>
          <p:cNvSpPr txBox="1"/>
          <p:nvPr/>
        </p:nvSpPr>
        <p:spPr>
          <a:xfrm>
            <a:off x="1567543" y="1437375"/>
            <a:ext cx="9705703" cy="5355312"/>
          </a:xfrm>
          <a:prstGeom prst="rect">
            <a:avLst/>
          </a:prstGeom>
          <a:noFill/>
        </p:spPr>
        <p:txBody>
          <a:bodyPr wrap="square" rtlCol="0">
            <a:spAutoFit/>
          </a:bodyPr>
          <a:lstStyle/>
          <a:p>
            <a:r>
              <a:rPr lang="en-IN" sz="2800" u="sng" dirty="0">
                <a:latin typeface="Calibri" panose="020F0502020204030204" pitchFamily="34" charset="0"/>
                <a:cs typeface="Calibri" panose="020F0502020204030204" pitchFamily="34" charset="0"/>
              </a:rPr>
              <a:t>Hardware technology being Used:- </a:t>
            </a:r>
          </a:p>
          <a:p>
            <a:pPr marL="342900" indent="-342900">
              <a:buFont typeface="Arial" panose="020B0604020202020204" pitchFamily="34" charset="0"/>
              <a:buChar char="•"/>
            </a:pPr>
            <a:r>
              <a:rPr lang="en-IN" sz="2400" dirty="0">
                <a:latin typeface="Calibri" panose="020F0502020204030204" pitchFamily="34" charset="0"/>
                <a:cs typeface="Calibri" panose="020F0502020204030204" pitchFamily="34" charset="0"/>
              </a:rPr>
              <a:t>CPU: MacBook Pro</a:t>
            </a:r>
          </a:p>
          <a:p>
            <a:pPr marL="342900" indent="-342900">
              <a:buFont typeface="Arial" panose="020B0604020202020204" pitchFamily="34" charset="0"/>
              <a:buChar char="•"/>
            </a:pPr>
            <a:r>
              <a:rPr lang="en-IN" sz="2400" dirty="0">
                <a:latin typeface="Calibri" panose="020F0502020204030204" pitchFamily="34" charset="0"/>
                <a:cs typeface="Calibri" panose="020F0502020204030204" pitchFamily="34" charset="0"/>
              </a:rPr>
              <a:t>Chip: Apple M1 - 8 (4 performance and 4 efficiency)</a:t>
            </a:r>
          </a:p>
          <a:p>
            <a:pPr marL="342900" indent="-342900">
              <a:buFont typeface="Arial" panose="020B0604020202020204" pitchFamily="34" charset="0"/>
              <a:buChar char="•"/>
            </a:pPr>
            <a:r>
              <a:rPr lang="en-IN" sz="2400" dirty="0">
                <a:latin typeface="Calibri" panose="020F0502020204030204" pitchFamily="34" charset="0"/>
                <a:cs typeface="Calibri" panose="020F0502020204030204" pitchFamily="34" charset="0"/>
              </a:rPr>
              <a:t>GPU: 8 GB</a:t>
            </a:r>
          </a:p>
          <a:p>
            <a:pPr marL="342900" indent="-342900">
              <a:buFont typeface="Arial" panose="020B0604020202020204" pitchFamily="34" charset="0"/>
              <a:buChar char="•"/>
            </a:pPr>
            <a:r>
              <a:rPr lang="en-IN" sz="2400" dirty="0">
                <a:latin typeface="Calibri" panose="020F0502020204030204" pitchFamily="34" charset="0"/>
                <a:cs typeface="Calibri" panose="020F0502020204030204" pitchFamily="34" charset="0"/>
              </a:rPr>
              <a:t>RAM: 8 GB</a:t>
            </a:r>
          </a:p>
          <a:p>
            <a:endParaRPr lang="en-IN" sz="2400" dirty="0">
              <a:latin typeface="Calibri" panose="020F0502020204030204" pitchFamily="34" charset="0"/>
              <a:cs typeface="Calibri" panose="020F0502020204030204" pitchFamily="34" charset="0"/>
            </a:endParaRPr>
          </a:p>
          <a:p>
            <a:r>
              <a:rPr lang="en-IN" sz="2800" u="sng" dirty="0">
                <a:latin typeface="Calibri" panose="020F0502020204030204" pitchFamily="34" charset="0"/>
                <a:cs typeface="Calibri" panose="020F0502020204030204" pitchFamily="34" charset="0"/>
              </a:rPr>
              <a:t>Software Technology being Used:- </a:t>
            </a:r>
          </a:p>
          <a:p>
            <a:pPr marL="285750" indent="-285750">
              <a:buFont typeface="Arial" panose="020B0604020202020204" pitchFamily="34" charset="0"/>
              <a:buChar char="•"/>
            </a:pPr>
            <a:r>
              <a:rPr lang="en-IN" sz="2400" dirty="0">
                <a:latin typeface="Calibri" panose="020F0502020204030204" pitchFamily="34" charset="0"/>
                <a:cs typeface="Calibri" panose="020F0502020204030204" pitchFamily="34" charset="0"/>
              </a:rPr>
              <a:t>Programming language: Python </a:t>
            </a:r>
          </a:p>
          <a:p>
            <a:pPr marL="285750" indent="-285750">
              <a:buFont typeface="Arial" panose="020B0604020202020204" pitchFamily="34" charset="0"/>
              <a:buChar char="•"/>
            </a:pPr>
            <a:r>
              <a:rPr lang="en-IN" sz="2400" dirty="0">
                <a:latin typeface="Calibri" panose="020F0502020204030204" pitchFamily="34" charset="0"/>
                <a:cs typeface="Calibri" panose="020F0502020204030204" pitchFamily="34" charset="0"/>
              </a:rPr>
              <a:t>Distribution: Anaconda Navigator </a:t>
            </a:r>
          </a:p>
          <a:p>
            <a:pPr marL="285750" indent="-285750">
              <a:buFont typeface="Arial" panose="020B0604020202020204" pitchFamily="34" charset="0"/>
              <a:buChar char="•"/>
            </a:pPr>
            <a:r>
              <a:rPr lang="en-IN" sz="2400" dirty="0">
                <a:latin typeface="Calibri" panose="020F0502020204030204" pitchFamily="34" charset="0"/>
                <a:cs typeface="Calibri" panose="020F0502020204030204" pitchFamily="34" charset="0"/>
              </a:rPr>
              <a:t>Browser based language shell: </a:t>
            </a:r>
            <a:r>
              <a:rPr lang="en-IN" sz="2400" dirty="0" err="1">
                <a:latin typeface="Calibri" panose="020F0502020204030204" pitchFamily="34" charset="0"/>
                <a:cs typeface="Calibri" panose="020F0502020204030204" pitchFamily="34" charset="0"/>
              </a:rPr>
              <a:t>Jupyter</a:t>
            </a:r>
            <a:r>
              <a:rPr lang="en-IN" sz="2400" dirty="0">
                <a:latin typeface="Calibri" panose="020F0502020204030204" pitchFamily="34" charset="0"/>
                <a:cs typeface="Calibri" panose="020F0502020204030204" pitchFamily="34" charset="0"/>
              </a:rPr>
              <a:t> Notebook </a:t>
            </a:r>
          </a:p>
          <a:p>
            <a:endParaRPr lang="en-IN" dirty="0">
              <a:latin typeface="Calibri" panose="020F0502020204030204" pitchFamily="34" charset="0"/>
              <a:cs typeface="Calibri" panose="020F0502020204030204" pitchFamily="34" charset="0"/>
            </a:endParaRPr>
          </a:p>
          <a:p>
            <a:r>
              <a:rPr lang="en-IN" sz="2800" u="sng" dirty="0">
                <a:latin typeface="Calibri" panose="020F0502020204030204" pitchFamily="34" charset="0"/>
                <a:cs typeface="Calibri" panose="020F0502020204030204" pitchFamily="34" charset="0"/>
              </a:rPr>
              <a:t>Libraries/Packages Used:- </a:t>
            </a:r>
          </a:p>
          <a:p>
            <a:r>
              <a:rPr lang="en-IN" sz="2400" dirty="0">
                <a:latin typeface="Calibri" panose="020F0502020204030204" pitchFamily="34" charset="0"/>
                <a:cs typeface="Calibri" panose="020F0502020204030204" pitchFamily="34" charset="0"/>
              </a:rPr>
              <a:t>Pandas, NumPy, matplotlib, seaborn, scikit-learn and </a:t>
            </a:r>
            <a:r>
              <a:rPr lang="en-IN" sz="2400" dirty="0" err="1">
                <a:latin typeface="Calibri" panose="020F0502020204030204" pitchFamily="34" charset="0"/>
                <a:cs typeface="Calibri" panose="020F0502020204030204" pitchFamily="34" charset="0"/>
              </a:rPr>
              <a:t>pandas_profiling</a:t>
            </a:r>
            <a:r>
              <a:rPr lang="en-IN" sz="2400" dirty="0">
                <a:latin typeface="Calibri" panose="020F0502020204030204" pitchFamily="34" charset="0"/>
                <a:cs typeface="Calibri" panose="020F0502020204030204" pitchFamily="34" charset="0"/>
              </a:rPr>
              <a:t> </a:t>
            </a:r>
          </a:p>
          <a:p>
            <a:endParaRPr lang="en-IN" sz="2400" dirty="0">
              <a:latin typeface="Calibri" panose="020F0502020204030204" pitchFamily="34" charset="0"/>
              <a:cs typeface="Calibri" panose="020F0502020204030204" pitchFamily="34" charset="0"/>
            </a:endParaRPr>
          </a:p>
        </p:txBody>
      </p:sp>
      <p:sp>
        <p:nvSpPr>
          <p:cNvPr id="5" name="Rounded Rectangle 4">
            <a:extLst>
              <a:ext uri="{FF2B5EF4-FFF2-40B4-BE49-F238E27FC236}">
                <a16:creationId xmlns:a16="http://schemas.microsoft.com/office/drawing/2014/main" id="{89E6F10C-56F5-B744-B712-E72F0B237BC4}"/>
              </a:ext>
            </a:extLst>
          </p:cNvPr>
          <p:cNvSpPr/>
          <p:nvPr/>
        </p:nvSpPr>
        <p:spPr>
          <a:xfrm>
            <a:off x="1371600" y="1319349"/>
            <a:ext cx="9901646" cy="2161903"/>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ounded Rectangle 5">
            <a:extLst>
              <a:ext uri="{FF2B5EF4-FFF2-40B4-BE49-F238E27FC236}">
                <a16:creationId xmlns:a16="http://schemas.microsoft.com/office/drawing/2014/main" id="{B5B71F8B-E832-3641-8EFB-E37AAA4A64FD}"/>
              </a:ext>
            </a:extLst>
          </p:cNvPr>
          <p:cNvSpPr/>
          <p:nvPr/>
        </p:nvSpPr>
        <p:spPr>
          <a:xfrm>
            <a:off x="1371600" y="3599278"/>
            <a:ext cx="9901646" cy="1821347"/>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ounded Rectangle 6">
            <a:extLst>
              <a:ext uri="{FF2B5EF4-FFF2-40B4-BE49-F238E27FC236}">
                <a16:creationId xmlns:a16="http://schemas.microsoft.com/office/drawing/2014/main" id="{543B6B5B-1AE9-B548-BAE8-4674A02530A9}"/>
              </a:ext>
            </a:extLst>
          </p:cNvPr>
          <p:cNvSpPr/>
          <p:nvPr/>
        </p:nvSpPr>
        <p:spPr>
          <a:xfrm>
            <a:off x="1371600" y="5538651"/>
            <a:ext cx="9901646" cy="867825"/>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52727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2156C-07EB-7545-B48D-B6857C8DBDBA}"/>
              </a:ext>
            </a:extLst>
          </p:cNvPr>
          <p:cNvSpPr>
            <a:spLocks noGrp="1"/>
          </p:cNvSpPr>
          <p:nvPr>
            <p:ph type="title"/>
          </p:nvPr>
        </p:nvSpPr>
        <p:spPr>
          <a:xfrm>
            <a:off x="1371600" y="738511"/>
            <a:ext cx="9601200" cy="764177"/>
          </a:xfrm>
        </p:spPr>
        <p:txBody>
          <a:bodyPr>
            <a:noAutofit/>
          </a:bodyPr>
          <a:lstStyle/>
          <a:p>
            <a:r>
              <a:rPr lang="en-US" sz="2800" b="1" dirty="0">
                <a:latin typeface="Calibri" panose="020F0502020204030204" pitchFamily="34" charset="0"/>
                <a:cs typeface="Calibri" panose="020F0502020204030204" pitchFamily="34" charset="0"/>
              </a:rPr>
              <a:t>PROBLEM STATEMENT</a:t>
            </a:r>
          </a:p>
        </p:txBody>
      </p:sp>
      <p:sp>
        <p:nvSpPr>
          <p:cNvPr id="4" name="TextBox 3">
            <a:extLst>
              <a:ext uri="{FF2B5EF4-FFF2-40B4-BE49-F238E27FC236}">
                <a16:creationId xmlns:a16="http://schemas.microsoft.com/office/drawing/2014/main" id="{3A293F57-3187-A649-A0B1-4C742A9184B3}"/>
              </a:ext>
            </a:extLst>
          </p:cNvPr>
          <p:cNvSpPr txBox="1"/>
          <p:nvPr/>
        </p:nvSpPr>
        <p:spPr>
          <a:xfrm>
            <a:off x="1567543" y="1502688"/>
            <a:ext cx="9705703" cy="5262979"/>
          </a:xfrm>
          <a:prstGeom prst="rect">
            <a:avLst/>
          </a:prstGeom>
          <a:noFill/>
        </p:spPr>
        <p:txBody>
          <a:bodyPr wrap="square" rtlCol="0">
            <a:spAutoFit/>
          </a:bodyPr>
          <a:lstStyle/>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Houses are one of the necessary need of each and every person around the globe and therefore housing and real estate market is one of the markets which is one of the major contributors in the world’s economy. It is a very large market and there are various companies working in the domain.</a:t>
            </a:r>
          </a:p>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Data science comes as a very important tool to solve problems in the domain to help the companies increase their overall revenue, profits, improving their marketing strategies and focusing on changing trends in house sales and purchases. </a:t>
            </a:r>
          </a:p>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Predictive modelling, Market mix modelling, recommendation systems are some of the machine learning techniques used for achieving the business goals for housing companies. Our problem is related to one such housing company.</a:t>
            </a:r>
          </a:p>
          <a:p>
            <a:pPr marL="342900" indent="-342900" algn="just">
              <a:buFont typeface="Arial" panose="020B0604020202020204" pitchFamily="34" charset="0"/>
              <a:buChar char="•"/>
            </a:pPr>
            <a:endParaRPr lang="en-IN" sz="2400" dirty="0">
              <a:latin typeface="Calibri" panose="020F0502020204030204" pitchFamily="34" charset="0"/>
              <a:cs typeface="Calibri" panose="020F0502020204030204" pitchFamily="34" charset="0"/>
            </a:endParaRPr>
          </a:p>
        </p:txBody>
      </p:sp>
      <p:sp>
        <p:nvSpPr>
          <p:cNvPr id="5" name="Rounded Rectangle 4">
            <a:extLst>
              <a:ext uri="{FF2B5EF4-FFF2-40B4-BE49-F238E27FC236}">
                <a16:creationId xmlns:a16="http://schemas.microsoft.com/office/drawing/2014/main" id="{4F590B31-0CD4-DF48-9D65-110CA8560E08}"/>
              </a:ext>
            </a:extLst>
          </p:cNvPr>
          <p:cNvSpPr/>
          <p:nvPr/>
        </p:nvSpPr>
        <p:spPr>
          <a:xfrm>
            <a:off x="1371599" y="1319349"/>
            <a:ext cx="10280469" cy="5146765"/>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20111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2156C-07EB-7545-B48D-B6857C8DBDBA}"/>
              </a:ext>
            </a:extLst>
          </p:cNvPr>
          <p:cNvSpPr>
            <a:spLocks noGrp="1"/>
          </p:cNvSpPr>
          <p:nvPr>
            <p:ph type="title"/>
          </p:nvPr>
        </p:nvSpPr>
        <p:spPr>
          <a:xfrm>
            <a:off x="1371600" y="738511"/>
            <a:ext cx="9601200" cy="764177"/>
          </a:xfrm>
        </p:spPr>
        <p:txBody>
          <a:bodyPr>
            <a:noAutofit/>
          </a:bodyPr>
          <a:lstStyle/>
          <a:p>
            <a:r>
              <a:rPr lang="en-IN" sz="3200" b="1" dirty="0">
                <a:latin typeface="Calibri" panose="020F0502020204030204" pitchFamily="34" charset="0"/>
                <a:cs typeface="Calibri" panose="020F0502020204030204" pitchFamily="34" charset="0"/>
              </a:rPr>
              <a:t>ANALYTICAL PROBLEM FRAMING</a:t>
            </a:r>
            <a:endParaRPr lang="en-US" sz="3200" b="1"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3A293F57-3187-A649-A0B1-4C742A9184B3}"/>
              </a:ext>
            </a:extLst>
          </p:cNvPr>
          <p:cNvSpPr txBox="1"/>
          <p:nvPr/>
        </p:nvSpPr>
        <p:spPr>
          <a:xfrm>
            <a:off x="1567543" y="1502688"/>
            <a:ext cx="9705703" cy="3785652"/>
          </a:xfrm>
          <a:prstGeom prst="rect">
            <a:avLst/>
          </a:prstGeom>
          <a:noFill/>
        </p:spPr>
        <p:txBody>
          <a:bodyPr wrap="square" rtlCol="0">
            <a:spAutoFit/>
          </a:bodyPr>
          <a:lstStyle/>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As we are provided with two sets of data, one is for training and other for testing. Here  we need to build a machine learning model using train dataset and then by using that model we will make predictions for test dataset.</a:t>
            </a:r>
          </a:p>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Both the datasets are in csv format, train dataset has 1168 rows and 81 columns whereas test dataset has 292 rows and 80 columns. Here in the test dataset we do not have the target label and need to predict the same.</a:t>
            </a:r>
          </a:p>
          <a:p>
            <a:pPr marL="342900" indent="-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And as we have to predict house sale prices in this problem which is a continuous data, I will be using different regression machine learning models.</a:t>
            </a:r>
          </a:p>
        </p:txBody>
      </p:sp>
      <p:sp>
        <p:nvSpPr>
          <p:cNvPr id="5" name="Rounded Rectangle 4">
            <a:extLst>
              <a:ext uri="{FF2B5EF4-FFF2-40B4-BE49-F238E27FC236}">
                <a16:creationId xmlns:a16="http://schemas.microsoft.com/office/drawing/2014/main" id="{3AC441C1-3B1C-BA44-8FD7-D81409A5C224}"/>
              </a:ext>
            </a:extLst>
          </p:cNvPr>
          <p:cNvSpPr/>
          <p:nvPr/>
        </p:nvSpPr>
        <p:spPr>
          <a:xfrm>
            <a:off x="1371599" y="1319349"/>
            <a:ext cx="10136777" cy="4035963"/>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94416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08C27-8D5D-0E4B-A83E-E0F3ED0CBA6D}"/>
              </a:ext>
            </a:extLst>
          </p:cNvPr>
          <p:cNvSpPr txBox="1">
            <a:spLocks/>
          </p:cNvSpPr>
          <p:nvPr/>
        </p:nvSpPr>
        <p:spPr>
          <a:xfrm>
            <a:off x="1161410" y="420358"/>
            <a:ext cx="12455371" cy="699606"/>
          </a:xfrm>
          <a:prstGeom prst="rect">
            <a:avLst/>
          </a:prstGeom>
        </p:spPr>
        <p:txBody>
          <a:bodyPr>
            <a:no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4000" b="1" dirty="0">
                <a:latin typeface="Calibri" panose="020F0502020204030204" pitchFamily="34" charset="0"/>
                <a:cs typeface="Calibri" panose="020F0502020204030204" pitchFamily="34" charset="0"/>
              </a:rPr>
              <a:t>DATA ANALYSIS - MODEL BUILDING FLOWCHART</a:t>
            </a:r>
            <a:endParaRPr lang="en-IN" sz="4000" b="1" dirty="0">
              <a:latin typeface="Calibri" panose="020F0502020204030204" pitchFamily="34" charset="0"/>
              <a:cs typeface="Calibri" panose="020F0502020204030204" pitchFamily="34" charset="0"/>
            </a:endParaRPr>
          </a:p>
        </p:txBody>
      </p:sp>
      <p:sp>
        <p:nvSpPr>
          <p:cNvPr id="3" name="Rectangle 2">
            <a:extLst>
              <a:ext uri="{FF2B5EF4-FFF2-40B4-BE49-F238E27FC236}">
                <a16:creationId xmlns:a16="http://schemas.microsoft.com/office/drawing/2014/main" id="{F4A8E215-631B-974C-B2A4-A4332CB473BA}"/>
              </a:ext>
            </a:extLst>
          </p:cNvPr>
          <p:cNvSpPr/>
          <p:nvPr/>
        </p:nvSpPr>
        <p:spPr>
          <a:xfrm>
            <a:off x="1260049" y="1397724"/>
            <a:ext cx="2115527" cy="796932"/>
          </a:xfrm>
          <a:prstGeom prst="rect">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alibri" panose="020F0502020204030204" pitchFamily="34" charset="0"/>
                <a:cs typeface="Calibri" panose="020F0502020204030204" pitchFamily="34" charset="0"/>
              </a:rPr>
              <a:t>Import Dependencies or Libraries</a:t>
            </a:r>
          </a:p>
        </p:txBody>
      </p:sp>
      <p:sp>
        <p:nvSpPr>
          <p:cNvPr id="4" name="Arrow: Right 15">
            <a:extLst>
              <a:ext uri="{FF2B5EF4-FFF2-40B4-BE49-F238E27FC236}">
                <a16:creationId xmlns:a16="http://schemas.microsoft.com/office/drawing/2014/main" id="{B16BB9C3-C036-8F43-9540-420AA431C94F}"/>
              </a:ext>
            </a:extLst>
          </p:cNvPr>
          <p:cNvSpPr/>
          <p:nvPr/>
        </p:nvSpPr>
        <p:spPr>
          <a:xfrm>
            <a:off x="3370318" y="1605198"/>
            <a:ext cx="980097" cy="423370"/>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lowchart: Process 4">
            <a:extLst>
              <a:ext uri="{FF2B5EF4-FFF2-40B4-BE49-F238E27FC236}">
                <a16:creationId xmlns:a16="http://schemas.microsoft.com/office/drawing/2014/main" id="{821C66DA-03BF-2F42-B5B4-E324F53C1A07}"/>
              </a:ext>
            </a:extLst>
          </p:cNvPr>
          <p:cNvSpPr/>
          <p:nvPr/>
        </p:nvSpPr>
        <p:spPr>
          <a:xfrm>
            <a:off x="4341892" y="1397725"/>
            <a:ext cx="2159796" cy="796931"/>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alibri" panose="020F0502020204030204" pitchFamily="34" charset="0"/>
                <a:cs typeface="Calibri" panose="020F0502020204030204" pitchFamily="34" charset="0"/>
              </a:rPr>
              <a:t>Data set</a:t>
            </a:r>
            <a:r>
              <a:rPr lang="en-US" dirty="0">
                <a:solidFill>
                  <a:schemeClr val="bg1"/>
                </a:solidFill>
                <a:latin typeface="Calibri" panose="020F0502020204030204" pitchFamily="34" charset="0"/>
                <a:ea typeface="Verdana"/>
                <a:cs typeface="Calibri" panose="020F0502020204030204" pitchFamily="34" charset="0"/>
              </a:rPr>
              <a:t> Collection</a:t>
            </a:r>
          </a:p>
        </p:txBody>
      </p:sp>
      <p:sp>
        <p:nvSpPr>
          <p:cNvPr id="6" name="Flowchart: Process 5">
            <a:extLst>
              <a:ext uri="{FF2B5EF4-FFF2-40B4-BE49-F238E27FC236}">
                <a16:creationId xmlns:a16="http://schemas.microsoft.com/office/drawing/2014/main" id="{C697861A-DBE4-C144-BB21-0212BFBB2740}"/>
              </a:ext>
            </a:extLst>
          </p:cNvPr>
          <p:cNvSpPr/>
          <p:nvPr/>
        </p:nvSpPr>
        <p:spPr>
          <a:xfrm>
            <a:off x="7462567" y="1397725"/>
            <a:ext cx="2073318" cy="796931"/>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alibri" panose="020F0502020204030204" pitchFamily="34" charset="0"/>
                <a:ea typeface="Verdana"/>
                <a:cs typeface="Calibri" panose="020F0502020204030204" pitchFamily="34" charset="0"/>
              </a:rPr>
              <a:t>Data preprocessing</a:t>
            </a:r>
          </a:p>
        </p:txBody>
      </p:sp>
      <p:sp>
        <p:nvSpPr>
          <p:cNvPr id="7" name="Flowchart: Process 6">
            <a:extLst>
              <a:ext uri="{FF2B5EF4-FFF2-40B4-BE49-F238E27FC236}">
                <a16:creationId xmlns:a16="http://schemas.microsoft.com/office/drawing/2014/main" id="{E0125E56-1D30-9E43-A9B6-B130E8F610AB}"/>
              </a:ext>
            </a:extLst>
          </p:cNvPr>
          <p:cNvSpPr/>
          <p:nvPr/>
        </p:nvSpPr>
        <p:spPr>
          <a:xfrm>
            <a:off x="7462567" y="2685482"/>
            <a:ext cx="2073318" cy="809384"/>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alibri" panose="020F0502020204030204" pitchFamily="34" charset="0"/>
                <a:ea typeface="+mn-lt"/>
                <a:cs typeface="Calibri" panose="020F0502020204030204" pitchFamily="34" charset="0"/>
              </a:rPr>
              <a:t>Checked for Null Values</a:t>
            </a:r>
            <a:endParaRPr lang="en-US" dirty="0">
              <a:solidFill>
                <a:schemeClr val="bg1"/>
              </a:solidFill>
              <a:latin typeface="Calibri" panose="020F0502020204030204" pitchFamily="34" charset="0"/>
              <a:cs typeface="Calibri" panose="020F0502020204030204" pitchFamily="34" charset="0"/>
            </a:endParaRPr>
          </a:p>
        </p:txBody>
      </p:sp>
      <p:sp>
        <p:nvSpPr>
          <p:cNvPr id="8" name="Flowchart: Process 7">
            <a:extLst>
              <a:ext uri="{FF2B5EF4-FFF2-40B4-BE49-F238E27FC236}">
                <a16:creationId xmlns:a16="http://schemas.microsoft.com/office/drawing/2014/main" id="{9C8C5E82-F0DB-D843-83AB-528060FB4A82}"/>
              </a:ext>
            </a:extLst>
          </p:cNvPr>
          <p:cNvSpPr/>
          <p:nvPr/>
        </p:nvSpPr>
        <p:spPr>
          <a:xfrm>
            <a:off x="4337399" y="2687588"/>
            <a:ext cx="2188874" cy="809384"/>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alibri" panose="020F0502020204030204" pitchFamily="34" charset="0"/>
                <a:ea typeface="+mn-lt"/>
                <a:cs typeface="Calibri" panose="020F0502020204030204" pitchFamily="34" charset="0"/>
              </a:rPr>
              <a:t>EDA and Visualization</a:t>
            </a:r>
            <a:endParaRPr lang="en-US" dirty="0">
              <a:solidFill>
                <a:schemeClr val="bg1"/>
              </a:solidFill>
              <a:latin typeface="Calibri" panose="020F0502020204030204" pitchFamily="34" charset="0"/>
              <a:cs typeface="Calibri" panose="020F0502020204030204" pitchFamily="34" charset="0"/>
            </a:endParaRPr>
          </a:p>
        </p:txBody>
      </p:sp>
      <p:sp>
        <p:nvSpPr>
          <p:cNvPr id="9" name="Flowchart: Process 8">
            <a:extLst>
              <a:ext uri="{FF2B5EF4-FFF2-40B4-BE49-F238E27FC236}">
                <a16:creationId xmlns:a16="http://schemas.microsoft.com/office/drawing/2014/main" id="{0DF024A3-3021-B741-9AC8-0FD59CED2354}"/>
              </a:ext>
            </a:extLst>
          </p:cNvPr>
          <p:cNvSpPr/>
          <p:nvPr/>
        </p:nvSpPr>
        <p:spPr>
          <a:xfrm>
            <a:off x="1260049" y="2687588"/>
            <a:ext cx="2115527" cy="809384"/>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Calibri" panose="020F0502020204030204" pitchFamily="34" charset="0"/>
                <a:ea typeface="+mn-lt"/>
                <a:cs typeface="Calibri" panose="020F0502020204030204" pitchFamily="34" charset="0"/>
              </a:rPr>
              <a:t>Encoding</a:t>
            </a:r>
            <a:endParaRPr lang="en-US" dirty="0">
              <a:solidFill>
                <a:schemeClr val="bg1"/>
              </a:solidFill>
              <a:latin typeface="Calibri" panose="020F0502020204030204" pitchFamily="34" charset="0"/>
              <a:cs typeface="Calibri" panose="020F0502020204030204" pitchFamily="34" charset="0"/>
            </a:endParaRPr>
          </a:p>
        </p:txBody>
      </p:sp>
      <p:sp>
        <p:nvSpPr>
          <p:cNvPr id="10" name="Arrow: Left 19">
            <a:extLst>
              <a:ext uri="{FF2B5EF4-FFF2-40B4-BE49-F238E27FC236}">
                <a16:creationId xmlns:a16="http://schemas.microsoft.com/office/drawing/2014/main" id="{288AC143-B1FA-3345-96CB-822F294F26C4}"/>
              </a:ext>
            </a:extLst>
          </p:cNvPr>
          <p:cNvSpPr/>
          <p:nvPr/>
        </p:nvSpPr>
        <p:spPr>
          <a:xfrm>
            <a:off x="3334596" y="2896788"/>
            <a:ext cx="1015706" cy="423370"/>
          </a:xfrm>
          <a:prstGeom prst="lef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owchart: Process 10">
            <a:extLst>
              <a:ext uri="{FF2B5EF4-FFF2-40B4-BE49-F238E27FC236}">
                <a16:creationId xmlns:a16="http://schemas.microsoft.com/office/drawing/2014/main" id="{B00BFFB6-6AF4-D049-97A0-BD0963D401E3}"/>
              </a:ext>
            </a:extLst>
          </p:cNvPr>
          <p:cNvSpPr/>
          <p:nvPr/>
        </p:nvSpPr>
        <p:spPr>
          <a:xfrm>
            <a:off x="1260050" y="4014800"/>
            <a:ext cx="2188874" cy="809384"/>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latin typeface="Calibri" panose="020F0502020204030204" pitchFamily="34" charset="0"/>
                <a:cs typeface="Calibri" panose="020F0502020204030204" pitchFamily="34" charset="0"/>
              </a:rPr>
              <a:t>Checked for correlation</a:t>
            </a:r>
            <a:endParaRPr lang="en-US" dirty="0">
              <a:solidFill>
                <a:schemeClr val="bg1"/>
              </a:solidFill>
              <a:latin typeface="Calibri" panose="020F0502020204030204" pitchFamily="34" charset="0"/>
              <a:cs typeface="Calibri" panose="020F0502020204030204" pitchFamily="34" charset="0"/>
            </a:endParaRPr>
          </a:p>
        </p:txBody>
      </p:sp>
      <p:sp>
        <p:nvSpPr>
          <p:cNvPr id="12" name="Flowchart: Process 11">
            <a:extLst>
              <a:ext uri="{FF2B5EF4-FFF2-40B4-BE49-F238E27FC236}">
                <a16:creationId xmlns:a16="http://schemas.microsoft.com/office/drawing/2014/main" id="{0C6AC230-3B88-9C4B-8DE8-3B08CD1B58FF}"/>
              </a:ext>
            </a:extLst>
          </p:cNvPr>
          <p:cNvSpPr/>
          <p:nvPr/>
        </p:nvSpPr>
        <p:spPr>
          <a:xfrm>
            <a:off x="4337399" y="4024919"/>
            <a:ext cx="2188874" cy="797748"/>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latin typeface="Calibri" panose="020F0502020204030204" pitchFamily="34" charset="0"/>
                <a:cs typeface="Calibri" panose="020F0502020204030204" pitchFamily="34" charset="0"/>
              </a:rPr>
              <a:t>Checked for Outliers/Skewness</a:t>
            </a:r>
            <a:endParaRPr lang="en-US" dirty="0">
              <a:solidFill>
                <a:schemeClr val="bg1"/>
              </a:solidFill>
              <a:latin typeface="Calibri" panose="020F0502020204030204" pitchFamily="34" charset="0"/>
              <a:cs typeface="Calibri" panose="020F0502020204030204" pitchFamily="34" charset="0"/>
            </a:endParaRPr>
          </a:p>
        </p:txBody>
      </p:sp>
      <p:sp>
        <p:nvSpPr>
          <p:cNvPr id="13" name="Flowchart: Process 12">
            <a:extLst>
              <a:ext uri="{FF2B5EF4-FFF2-40B4-BE49-F238E27FC236}">
                <a16:creationId xmlns:a16="http://schemas.microsoft.com/office/drawing/2014/main" id="{D6FAB359-0837-0746-B16B-EAE1988D5C6A}"/>
              </a:ext>
            </a:extLst>
          </p:cNvPr>
          <p:cNvSpPr/>
          <p:nvPr/>
        </p:nvSpPr>
        <p:spPr>
          <a:xfrm>
            <a:off x="7477920" y="4024919"/>
            <a:ext cx="2113753" cy="797748"/>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latin typeface="Calibri" panose="020F0502020204030204" pitchFamily="34" charset="0"/>
                <a:cs typeface="Calibri" panose="020F0502020204030204" pitchFamily="34" charset="0"/>
              </a:rPr>
              <a:t>Proceed for Model building</a:t>
            </a:r>
            <a:endParaRPr lang="en-US" dirty="0">
              <a:solidFill>
                <a:schemeClr val="bg1"/>
              </a:solidFill>
              <a:latin typeface="Calibri" panose="020F0502020204030204" pitchFamily="34" charset="0"/>
              <a:cs typeface="Calibri" panose="020F0502020204030204" pitchFamily="34" charset="0"/>
            </a:endParaRPr>
          </a:p>
        </p:txBody>
      </p:sp>
      <p:sp>
        <p:nvSpPr>
          <p:cNvPr id="14" name="Flowchart: Process 13">
            <a:extLst>
              <a:ext uri="{FF2B5EF4-FFF2-40B4-BE49-F238E27FC236}">
                <a16:creationId xmlns:a16="http://schemas.microsoft.com/office/drawing/2014/main" id="{FE0B4F0A-81F4-7D42-B5B2-0ADEDAC43045}"/>
              </a:ext>
            </a:extLst>
          </p:cNvPr>
          <p:cNvSpPr/>
          <p:nvPr/>
        </p:nvSpPr>
        <p:spPr>
          <a:xfrm>
            <a:off x="1260050" y="5302693"/>
            <a:ext cx="2188874" cy="797748"/>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latin typeface="Calibri" panose="020F0502020204030204" pitchFamily="34" charset="0"/>
                <a:cs typeface="Calibri" panose="020F0502020204030204" pitchFamily="34" charset="0"/>
              </a:rPr>
              <a:t>Saving the </a:t>
            </a:r>
            <a:r>
              <a:rPr lang="en-IN" dirty="0" err="1">
                <a:solidFill>
                  <a:schemeClr val="bg1"/>
                </a:solidFill>
                <a:latin typeface="Calibri" panose="020F0502020204030204" pitchFamily="34" charset="0"/>
                <a:cs typeface="Calibri" panose="020F0502020204030204" pitchFamily="34" charset="0"/>
              </a:rPr>
              <a:t>Final_Model</a:t>
            </a:r>
            <a:endParaRPr lang="en-US" dirty="0">
              <a:solidFill>
                <a:schemeClr val="bg1"/>
              </a:solidFill>
              <a:latin typeface="Calibri" panose="020F0502020204030204" pitchFamily="34" charset="0"/>
              <a:cs typeface="Calibri" panose="020F0502020204030204" pitchFamily="34" charset="0"/>
            </a:endParaRPr>
          </a:p>
        </p:txBody>
      </p:sp>
      <p:sp>
        <p:nvSpPr>
          <p:cNvPr id="15" name="Flowchart: Process 14">
            <a:extLst>
              <a:ext uri="{FF2B5EF4-FFF2-40B4-BE49-F238E27FC236}">
                <a16:creationId xmlns:a16="http://schemas.microsoft.com/office/drawing/2014/main" id="{FE0D5A2C-77CE-7F44-9DD7-972CF83C2EF3}"/>
              </a:ext>
            </a:extLst>
          </p:cNvPr>
          <p:cNvSpPr/>
          <p:nvPr/>
        </p:nvSpPr>
        <p:spPr>
          <a:xfrm>
            <a:off x="4347978" y="5302693"/>
            <a:ext cx="2188874" cy="797748"/>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latin typeface="Calibri" panose="020F0502020204030204" pitchFamily="34" charset="0"/>
                <a:cs typeface="Calibri" panose="020F0502020204030204" pitchFamily="34" charset="0"/>
              </a:rPr>
              <a:t>Hyper Parameter Tuning</a:t>
            </a:r>
            <a:endParaRPr lang="en-US" dirty="0">
              <a:solidFill>
                <a:schemeClr val="bg1"/>
              </a:solidFill>
              <a:latin typeface="Calibri" panose="020F0502020204030204" pitchFamily="34" charset="0"/>
              <a:cs typeface="Calibri" panose="020F0502020204030204" pitchFamily="34" charset="0"/>
            </a:endParaRPr>
          </a:p>
        </p:txBody>
      </p:sp>
      <p:sp>
        <p:nvSpPr>
          <p:cNvPr id="16" name="Flowchart: Process 15">
            <a:extLst>
              <a:ext uri="{FF2B5EF4-FFF2-40B4-BE49-F238E27FC236}">
                <a16:creationId xmlns:a16="http://schemas.microsoft.com/office/drawing/2014/main" id="{970B86A0-EE71-F34D-BD68-0659EAE9ED58}"/>
              </a:ext>
            </a:extLst>
          </p:cNvPr>
          <p:cNvSpPr/>
          <p:nvPr/>
        </p:nvSpPr>
        <p:spPr>
          <a:xfrm>
            <a:off x="7477921" y="5302693"/>
            <a:ext cx="2113752" cy="797748"/>
          </a:xfrm>
          <a:prstGeom prst="flowChartProcess">
            <a:avLst/>
          </a:prstGeom>
          <a:solidFill>
            <a:schemeClr val="accent2">
              <a:lumMod val="50000"/>
            </a:schemeClr>
          </a:solid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bg1"/>
                </a:solidFill>
                <a:latin typeface="Calibri" panose="020F0502020204030204" pitchFamily="34" charset="0"/>
                <a:cs typeface="Calibri" panose="020F0502020204030204" pitchFamily="34" charset="0"/>
              </a:rPr>
              <a:t>R2 Score, Cross Validation Score, MSE, RMSE, MAE</a:t>
            </a:r>
            <a:endParaRPr lang="en-US" sz="1600" dirty="0">
              <a:solidFill>
                <a:schemeClr val="bg1"/>
              </a:solidFill>
              <a:latin typeface="Calibri" panose="020F0502020204030204" pitchFamily="34" charset="0"/>
              <a:cs typeface="Calibri" panose="020F0502020204030204" pitchFamily="34" charset="0"/>
            </a:endParaRPr>
          </a:p>
        </p:txBody>
      </p:sp>
      <p:sp>
        <p:nvSpPr>
          <p:cNvPr id="17" name="Arrow: Down 18">
            <a:extLst>
              <a:ext uri="{FF2B5EF4-FFF2-40B4-BE49-F238E27FC236}">
                <a16:creationId xmlns:a16="http://schemas.microsoft.com/office/drawing/2014/main" id="{D43C519A-54F2-354D-BE55-45069A047030}"/>
              </a:ext>
            </a:extLst>
          </p:cNvPr>
          <p:cNvSpPr/>
          <p:nvPr/>
        </p:nvSpPr>
        <p:spPr>
          <a:xfrm>
            <a:off x="8252234" y="4822668"/>
            <a:ext cx="490048" cy="502462"/>
          </a:xfrm>
          <a:prstGeom prst="down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5">
            <a:extLst>
              <a:ext uri="{FF2B5EF4-FFF2-40B4-BE49-F238E27FC236}">
                <a16:creationId xmlns:a16="http://schemas.microsoft.com/office/drawing/2014/main" id="{9A59FA66-0C10-E841-B18C-EC22CA50B649}"/>
              </a:ext>
            </a:extLst>
          </p:cNvPr>
          <p:cNvSpPr/>
          <p:nvPr/>
        </p:nvSpPr>
        <p:spPr>
          <a:xfrm>
            <a:off x="6496318" y="1605198"/>
            <a:ext cx="980097" cy="423370"/>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Right 15">
            <a:extLst>
              <a:ext uri="{FF2B5EF4-FFF2-40B4-BE49-F238E27FC236}">
                <a16:creationId xmlns:a16="http://schemas.microsoft.com/office/drawing/2014/main" id="{7B00469D-23E5-B642-A284-ED48440E5D27}"/>
              </a:ext>
            </a:extLst>
          </p:cNvPr>
          <p:cNvSpPr/>
          <p:nvPr/>
        </p:nvSpPr>
        <p:spPr>
          <a:xfrm>
            <a:off x="6531410" y="4190203"/>
            <a:ext cx="980097" cy="423370"/>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Right 15">
            <a:extLst>
              <a:ext uri="{FF2B5EF4-FFF2-40B4-BE49-F238E27FC236}">
                <a16:creationId xmlns:a16="http://schemas.microsoft.com/office/drawing/2014/main" id="{049A00DF-F024-3C42-925C-47549273A647}"/>
              </a:ext>
            </a:extLst>
          </p:cNvPr>
          <p:cNvSpPr/>
          <p:nvPr/>
        </p:nvSpPr>
        <p:spPr>
          <a:xfrm>
            <a:off x="3415171" y="4230562"/>
            <a:ext cx="980097" cy="423370"/>
          </a:xfrm>
          <a:prstGeom prst="righ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Left 19">
            <a:extLst>
              <a:ext uri="{FF2B5EF4-FFF2-40B4-BE49-F238E27FC236}">
                <a16:creationId xmlns:a16="http://schemas.microsoft.com/office/drawing/2014/main" id="{99623CD8-101F-3241-8F85-791DEB1AB4B6}"/>
              </a:ext>
            </a:extLst>
          </p:cNvPr>
          <p:cNvSpPr/>
          <p:nvPr/>
        </p:nvSpPr>
        <p:spPr>
          <a:xfrm>
            <a:off x="6514165" y="5500129"/>
            <a:ext cx="980097" cy="423370"/>
          </a:xfrm>
          <a:prstGeom prst="lef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Left 19">
            <a:extLst>
              <a:ext uri="{FF2B5EF4-FFF2-40B4-BE49-F238E27FC236}">
                <a16:creationId xmlns:a16="http://schemas.microsoft.com/office/drawing/2014/main" id="{286B2C3B-D2C6-CF47-8633-5D41BD188E21}"/>
              </a:ext>
            </a:extLst>
          </p:cNvPr>
          <p:cNvSpPr/>
          <p:nvPr/>
        </p:nvSpPr>
        <p:spPr>
          <a:xfrm>
            <a:off x="3406909" y="5500129"/>
            <a:ext cx="961354" cy="423370"/>
          </a:xfrm>
          <a:prstGeom prst="lef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Left 19">
            <a:extLst>
              <a:ext uri="{FF2B5EF4-FFF2-40B4-BE49-F238E27FC236}">
                <a16:creationId xmlns:a16="http://schemas.microsoft.com/office/drawing/2014/main" id="{494AA928-9DD5-F941-BB64-37743BE67339}"/>
              </a:ext>
            </a:extLst>
          </p:cNvPr>
          <p:cNvSpPr/>
          <p:nvPr/>
        </p:nvSpPr>
        <p:spPr>
          <a:xfrm>
            <a:off x="6496319" y="2916069"/>
            <a:ext cx="980184" cy="423370"/>
          </a:xfrm>
          <a:prstGeom prst="left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Down 18">
            <a:extLst>
              <a:ext uri="{FF2B5EF4-FFF2-40B4-BE49-F238E27FC236}">
                <a16:creationId xmlns:a16="http://schemas.microsoft.com/office/drawing/2014/main" id="{B0FCDBDF-2ED6-1041-BBA8-DC64C4CB026E}"/>
              </a:ext>
            </a:extLst>
          </p:cNvPr>
          <p:cNvSpPr/>
          <p:nvPr/>
        </p:nvSpPr>
        <p:spPr>
          <a:xfrm>
            <a:off x="2070769" y="3494867"/>
            <a:ext cx="490048" cy="530052"/>
          </a:xfrm>
          <a:prstGeom prst="down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Down 18">
            <a:extLst>
              <a:ext uri="{FF2B5EF4-FFF2-40B4-BE49-F238E27FC236}">
                <a16:creationId xmlns:a16="http://schemas.microsoft.com/office/drawing/2014/main" id="{649DB3F5-9565-E745-9022-BE56346FD6F1}"/>
              </a:ext>
            </a:extLst>
          </p:cNvPr>
          <p:cNvSpPr/>
          <p:nvPr/>
        </p:nvSpPr>
        <p:spPr>
          <a:xfrm>
            <a:off x="8252234" y="2194656"/>
            <a:ext cx="490048" cy="490826"/>
          </a:xfrm>
          <a:prstGeom prst="downArrow">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470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2156C-07EB-7545-B48D-B6857C8DBDBA}"/>
              </a:ext>
            </a:extLst>
          </p:cNvPr>
          <p:cNvSpPr>
            <a:spLocks noGrp="1"/>
          </p:cNvSpPr>
          <p:nvPr>
            <p:ph type="title"/>
          </p:nvPr>
        </p:nvSpPr>
        <p:spPr>
          <a:xfrm>
            <a:off x="1371600" y="538766"/>
            <a:ext cx="9601200" cy="454470"/>
          </a:xfrm>
        </p:spPr>
        <p:txBody>
          <a:bodyPr>
            <a:noAutofit/>
          </a:bodyPr>
          <a:lstStyle/>
          <a:p>
            <a:r>
              <a:rPr lang="en-US" sz="3200" b="1" dirty="0">
                <a:latin typeface="Calibri" panose="020F0502020204030204" pitchFamily="34" charset="0"/>
                <a:cs typeface="Calibri" panose="020F0502020204030204" pitchFamily="34" charset="0"/>
              </a:rPr>
              <a:t>DATA PRE PROCESSING</a:t>
            </a:r>
          </a:p>
        </p:txBody>
      </p:sp>
      <p:sp>
        <p:nvSpPr>
          <p:cNvPr id="4" name="TextBox 3">
            <a:extLst>
              <a:ext uri="{FF2B5EF4-FFF2-40B4-BE49-F238E27FC236}">
                <a16:creationId xmlns:a16="http://schemas.microsoft.com/office/drawing/2014/main" id="{3A293F57-3187-A649-A0B1-4C742A9184B3}"/>
              </a:ext>
            </a:extLst>
          </p:cNvPr>
          <p:cNvSpPr txBox="1"/>
          <p:nvPr/>
        </p:nvSpPr>
        <p:spPr>
          <a:xfrm>
            <a:off x="1711233" y="1452874"/>
            <a:ext cx="9705703" cy="4708981"/>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Importing the required libraries and dependencies.</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The CSV file was read and turned into a data frame.</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Checking the original dataset's data dimensions.</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Look for null values and fill up the blanks accordingly.</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Examining the dataset's summary.</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Checking for distinct values.</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Checking all of the dataset's category columns.</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Using matplotlib and seaborn to visualize each feature.</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On categorical characteristics, the ordinal encoder is used to do encoding.</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In a heatmap, look for co-relation/multi-collinearity.</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Using a boxen plot and a distribution plot, look for outliers or skewness.</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Scale using the Standard Scaler technique.</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Confirming the input information by looking at the dataset's final dimension.</a:t>
            </a:r>
          </a:p>
          <a:p>
            <a:pPr marL="342900" indent="-342900" algn="just">
              <a:buFont typeface="Arial" panose="020B0604020202020204" pitchFamily="34" charset="0"/>
              <a:buChar char="•"/>
            </a:pPr>
            <a:r>
              <a:rPr lang="en-US" sz="2000" dirty="0">
                <a:latin typeface="Calibri" panose="020F0502020204030204" pitchFamily="34" charset="0"/>
                <a:cs typeface="Calibri" panose="020F0502020204030204" pitchFamily="34" charset="0"/>
              </a:rPr>
              <a:t>Making a train test split and determining the optimum random state in the range of 1-1000.</a:t>
            </a:r>
          </a:p>
        </p:txBody>
      </p:sp>
      <p:sp>
        <p:nvSpPr>
          <p:cNvPr id="5" name="Rounded Rectangle 4">
            <a:extLst>
              <a:ext uri="{FF2B5EF4-FFF2-40B4-BE49-F238E27FC236}">
                <a16:creationId xmlns:a16="http://schemas.microsoft.com/office/drawing/2014/main" id="{CD2E4157-D706-E341-A855-C91417A3CFEE}"/>
              </a:ext>
            </a:extLst>
          </p:cNvPr>
          <p:cNvSpPr/>
          <p:nvPr/>
        </p:nvSpPr>
        <p:spPr>
          <a:xfrm>
            <a:off x="1371599" y="1319349"/>
            <a:ext cx="10175967" cy="4842506"/>
          </a:xfrm>
          <a:prstGeom prst="round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4095740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4A2318"/>
      </a:dk2>
      <a:lt2>
        <a:srgbClr val="EDECEB"/>
      </a:lt2>
      <a:accent1>
        <a:srgbClr val="F3C82E"/>
      </a:accent1>
      <a:accent2>
        <a:srgbClr val="A26176"/>
      </a:accent2>
      <a:accent3>
        <a:srgbClr val="74A94E"/>
      </a:accent3>
      <a:accent4>
        <a:srgbClr val="188E8D"/>
      </a:accent4>
      <a:accent5>
        <a:srgbClr val="EE913A"/>
      </a:accent5>
      <a:accent6>
        <a:srgbClr val="DF5D4A"/>
      </a:accent6>
      <a:hlink>
        <a:srgbClr val="188E8D"/>
      </a:hlink>
      <a:folHlink>
        <a:srgbClr val="A26176"/>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D7AA1D6E-F3E9-4763-A3BC-84DF2E02F60F}"/>
    </a:ext>
  </a:extLst>
</a:theme>
</file>

<file path=docProps/app.xml><?xml version="1.0" encoding="utf-8"?>
<Properties xmlns="http://schemas.openxmlformats.org/officeDocument/2006/extended-properties" xmlns:vt="http://schemas.openxmlformats.org/officeDocument/2006/docPropsVTypes">
  <Template>{E0999B71-5F54-8C4E-96BA-DE014F1238C2}tf10001072</Template>
  <TotalTime>4381</TotalTime>
  <Words>1582</Words>
  <Application>Microsoft Macintosh PowerPoint</Application>
  <PresentationFormat>Widescreen</PresentationFormat>
  <Paragraphs>164</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ACADEMY ENGRAVED LET PLAIN:1.0</vt:lpstr>
      <vt:lpstr>Arial</vt:lpstr>
      <vt:lpstr>Bauhaus 93</vt:lpstr>
      <vt:lpstr>Calibri</vt:lpstr>
      <vt:lpstr>Franklin Gothic Book</vt:lpstr>
      <vt:lpstr>Crop</vt:lpstr>
      <vt:lpstr>HOUSING PRICE PREDICTION PROJECT</vt:lpstr>
      <vt:lpstr>ACKNOWLEDGMENT</vt:lpstr>
      <vt:lpstr>INTRODUCTION</vt:lpstr>
      <vt:lpstr>AGENDA</vt:lpstr>
      <vt:lpstr>Hardware - Software Requirements and Tools Used</vt:lpstr>
      <vt:lpstr>PROBLEM STATEMENT</vt:lpstr>
      <vt:lpstr>ANALYTICAL PROBLEM FRAMING</vt:lpstr>
      <vt:lpstr>PowerPoint Presentation</vt:lpstr>
      <vt:lpstr>DATA PRE PROCESSING</vt:lpstr>
      <vt:lpstr>EXPLORATORY DATA ANALYSIS (EDA) AND VISUALIZATION</vt:lpstr>
      <vt:lpstr>PIE PLOT</vt:lpstr>
      <vt:lpstr>COUNT PLOT</vt:lpstr>
      <vt:lpstr>SCATTER PLOT</vt:lpstr>
      <vt:lpstr>HISTOGRAM</vt:lpstr>
      <vt:lpstr>HEATMAP</vt:lpstr>
      <vt:lpstr>BAR GRAPH</vt:lpstr>
      <vt:lpstr>BOXEN PLOT</vt:lpstr>
      <vt:lpstr>DISTRIBUTION PLOT</vt:lpstr>
      <vt:lpstr>MODEL TRAINING PHASES</vt:lpstr>
      <vt:lpstr>MODEL/S DEVELOPMENT</vt:lpstr>
      <vt:lpstr>EVALUATION AND HYPER PARAMETER TUNING</vt:lpstr>
      <vt:lpstr>CONCLUSION AND SCOPE FOR FUTURE WORK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HOUSING PRICE PREDICTION PROJECT</dc:title>
  <dc:creator>Nani Veda</dc:creator>
  <cp:lastModifiedBy>Nani Veda</cp:lastModifiedBy>
  <cp:revision>13</cp:revision>
  <dcterms:created xsi:type="dcterms:W3CDTF">2022-02-11T15:35:10Z</dcterms:created>
  <dcterms:modified xsi:type="dcterms:W3CDTF">2022-02-14T16:36:26Z</dcterms:modified>
</cp:coreProperties>
</file>

<file path=docProps/thumbnail.jpeg>
</file>